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42" r:id="rId1"/>
  </p:sldMasterIdLst>
  <p:sldIdLst>
    <p:sldId id="256" r:id="rId2"/>
    <p:sldId id="259" r:id="rId3"/>
    <p:sldId id="261" r:id="rId4"/>
    <p:sldId id="262" r:id="rId5"/>
    <p:sldId id="263" r:id="rId6"/>
    <p:sldId id="264" r:id="rId7"/>
    <p:sldId id="265" r:id="rId8"/>
    <p:sldId id="267" r:id="rId9"/>
    <p:sldId id="268" r:id="rId10"/>
    <p:sldId id="269" r:id="rId11"/>
    <p:sldId id="270" r:id="rId12"/>
    <p:sldId id="266" r:id="rId13"/>
    <p:sldId id="273" r:id="rId14"/>
    <p:sldId id="271" r:id="rId15"/>
    <p:sldId id="272" r:id="rId16"/>
    <p:sldId id="257" r:id="rId17"/>
    <p:sldId id="275" r:id="rId18"/>
    <p:sldId id="276" r:id="rId19"/>
    <p:sldId id="277" r:id="rId20"/>
    <p:sldId id="278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48" y="13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5269" y="1122363"/>
            <a:ext cx="9001462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5269" y="3602038"/>
            <a:ext cx="900146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7587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289372"/>
            <a:ext cx="10367564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3806" y="621321"/>
            <a:ext cx="10367564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65998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11/13/2016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204820"/>
            <a:ext cx="1035376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11/13/2016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280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04821"/>
            <a:ext cx="1035376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11/13/2016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36612" y="73524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57956" y="297209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58267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2126942"/>
            <a:ext cx="10355327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650556"/>
            <a:ext cx="10353763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11/13/2016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5629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2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4" y="2088319"/>
            <a:ext cx="3298956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4" y="2911624"/>
            <a:ext cx="329895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4878" y="2088320"/>
            <a:ext cx="329855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4878" y="2911624"/>
            <a:ext cx="329982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088320"/>
            <a:ext cx="3291211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6346" y="2911624"/>
            <a:ext cx="329121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11/13/2016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8437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4195899"/>
            <a:ext cx="329895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92020" y="2298987"/>
            <a:ext cx="2940050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772161"/>
            <a:ext cx="3298955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01" y="4195899"/>
            <a:ext cx="3298983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98987"/>
            <a:ext cx="293052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72160"/>
            <a:ext cx="3300336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423" y="4195899"/>
            <a:ext cx="3289900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52803" y="2298987"/>
            <a:ext cx="2932113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298" y="4772161"/>
            <a:ext cx="3294258" cy="1019037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11/13/2016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9263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9507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599"/>
            <a:ext cx="254265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4" y="609599"/>
            <a:ext cx="7658705" cy="51816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9090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smtClean="0"/>
              <a:t>11/13/2016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6217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9244" y="657226"/>
            <a:ext cx="9733512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9244" y="3602038"/>
            <a:ext cx="9733512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3005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88319"/>
            <a:ext cx="5106004" cy="370288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3403" y="2088319"/>
            <a:ext cx="5094154" cy="370288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smtClean="0"/>
              <a:t>11/13/2016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0809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804" y="2088320"/>
            <a:ext cx="4879199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3795" y="2912232"/>
            <a:ext cx="5107208" cy="287896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2003" y="2088320"/>
            <a:ext cx="4865554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912232"/>
            <a:ext cx="5095357" cy="287896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11/13/2016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0052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11/13/2016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3174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11/13/2016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6983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8" y="609600"/>
            <a:ext cx="3932237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8064" y="609600"/>
            <a:ext cx="6189492" cy="5181600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228" y="2971800"/>
            <a:ext cx="3932237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11/13/2016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4912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7" y="609600"/>
            <a:ext cx="592977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4" y="758881"/>
            <a:ext cx="3255356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971800"/>
            <a:ext cx="5934950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11/13/2016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0069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11/13/2016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445444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  <p:sldLayoutId id="2147483754" r:id="rId12"/>
    <p:sldLayoutId id="2147483755" r:id="rId13"/>
    <p:sldLayoutId id="2147483756" r:id="rId14"/>
    <p:sldLayoutId id="2147483757" r:id="rId15"/>
    <p:sldLayoutId id="2147483758" r:id="rId16"/>
    <p:sldLayoutId id="2147483759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gi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gif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gif"/><Relationship Id="rId3" Type="http://schemas.openxmlformats.org/officeDocument/2006/relationships/image" Target="../media/image22.jpeg"/><Relationship Id="rId7" Type="http://schemas.openxmlformats.org/officeDocument/2006/relationships/image" Target="../media/image26.gi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gif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gif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gif"/><Relationship Id="rId3" Type="http://schemas.openxmlformats.org/officeDocument/2006/relationships/image" Target="../media/image35.jpeg"/><Relationship Id="rId7" Type="http://schemas.openxmlformats.org/officeDocument/2006/relationships/image" Target="../media/image39.gif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g"/><Relationship Id="rId3" Type="http://schemas.openxmlformats.org/officeDocument/2006/relationships/image" Target="../media/image42.jpg"/><Relationship Id="rId7" Type="http://schemas.openxmlformats.org/officeDocument/2006/relationships/image" Target="../media/image46.jpg"/><Relationship Id="rId12" Type="http://schemas.openxmlformats.org/officeDocument/2006/relationships/image" Target="../media/image51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g"/><Relationship Id="rId11" Type="http://schemas.openxmlformats.org/officeDocument/2006/relationships/image" Target="../media/image50.jpg"/><Relationship Id="rId5" Type="http://schemas.openxmlformats.org/officeDocument/2006/relationships/image" Target="../media/image44.jpg"/><Relationship Id="rId10" Type="http://schemas.openxmlformats.org/officeDocument/2006/relationships/image" Target="../media/image49.jpg"/><Relationship Id="rId4" Type="http://schemas.openxmlformats.org/officeDocument/2006/relationships/image" Target="../media/image43.jpg"/><Relationship Id="rId9" Type="http://schemas.openxmlformats.org/officeDocument/2006/relationships/image" Target="../media/image48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157109" y="1440261"/>
            <a:ext cx="9001462" cy="2387600"/>
          </a:xfrm>
        </p:spPr>
        <p:txBody>
          <a:bodyPr>
            <a:noAutofit/>
          </a:bodyPr>
          <a:lstStyle/>
          <a:p>
            <a:r>
              <a:rPr lang="ru-RU" sz="7200" dirty="0" smtClean="0"/>
              <a:t>«</a:t>
            </a:r>
            <a:r>
              <a:rPr lang="ru-RU" sz="7200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ШКОЛА ЮНЫХ ВОЛШЕБНИЦ»</a:t>
            </a:r>
            <a:endParaRPr lang="ru-RU" sz="72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4309404"/>
            <a:ext cx="9001462" cy="2548596"/>
          </a:xfrm>
        </p:spPr>
        <p:txBody>
          <a:bodyPr>
            <a:normAutofit/>
          </a:bodyPr>
          <a:lstStyle/>
          <a:p>
            <a:r>
              <a:rPr lang="ru-RU" dirty="0"/>
              <a:t>Овсянникова Татьяна Владимировна,</a:t>
            </a:r>
          </a:p>
          <a:p>
            <a:r>
              <a:rPr lang="ru-RU" dirty="0"/>
              <a:t>учитель химии и биологии </a:t>
            </a:r>
            <a:r>
              <a:rPr lang="ru-RU" dirty="0" smtClean="0"/>
              <a:t>МБОУ </a:t>
            </a:r>
            <a:r>
              <a:rPr lang="ru-RU" dirty="0"/>
              <a:t>«Школа-гимназия №</a:t>
            </a:r>
            <a:r>
              <a:rPr lang="ru-RU" dirty="0" smtClean="0"/>
              <a:t>1» городского </a:t>
            </a:r>
            <a:r>
              <a:rPr lang="ru-RU" dirty="0"/>
              <a:t>округа Судак</a:t>
            </a:r>
          </a:p>
          <a:p>
            <a:r>
              <a:rPr lang="ru-RU" dirty="0"/>
              <a:t>Республики Крым</a:t>
            </a:r>
          </a:p>
          <a:p>
            <a:endParaRPr lang="ru-RU" dirty="0"/>
          </a:p>
        </p:txBody>
      </p:sp>
      <p:pic>
        <p:nvPicPr>
          <p:cNvPr id="2050" name="Picture 2" descr="http://www.avatarworld.ru/avatarki/kontakt/avatarki-woman-goddess-and-sorceress/avatars/18_magic_bird_gir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4092" y="975450"/>
            <a:ext cx="3281733" cy="4922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одзаголовок 2"/>
          <p:cNvSpPr txBox="1">
            <a:spLocks/>
          </p:cNvSpPr>
          <p:nvPr/>
        </p:nvSpPr>
        <p:spPr>
          <a:xfrm>
            <a:off x="0" y="252660"/>
            <a:ext cx="9001462" cy="25485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>
          <a:xfrm>
            <a:off x="73152" y="449427"/>
            <a:ext cx="8691320" cy="25485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Инновационные </a:t>
            </a:r>
            <a:r>
              <a:rPr lang="ru-RU" dirty="0"/>
              <a:t>подходы к обучению предмета «Химия» </a:t>
            </a:r>
            <a:r>
              <a:rPr lang="ru-RU" dirty="0" smtClean="0"/>
              <a:t>посредством </a:t>
            </a:r>
            <a:r>
              <a:rPr lang="ru-RU" dirty="0"/>
              <a:t>создания кружка </a:t>
            </a:r>
          </a:p>
        </p:txBody>
      </p:sp>
    </p:spTree>
    <p:extLst>
      <p:ext uri="{BB962C8B-B14F-4D97-AF65-F5344CB8AC3E}">
        <p14:creationId xmlns:p14="http://schemas.microsoft.com/office/powerpoint/2010/main" val="8000407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8725">
        <p:fade/>
      </p:transition>
    </mc:Choice>
    <mc:Fallback>
      <p:transition spd="med" advTm="872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81555" y="-7849"/>
            <a:ext cx="5263145" cy="1011029"/>
          </a:xfrm>
        </p:spPr>
        <p:txBody>
          <a:bodyPr/>
          <a:lstStyle/>
          <a:p>
            <a:r>
              <a:rPr lang="ru-RU" dirty="0" smtClean="0"/>
              <a:t>Учебные цели: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01926" y="1952804"/>
            <a:ext cx="358858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/>
              <a:t>расширить </a:t>
            </a:r>
            <a:r>
              <a:rPr lang="ru-RU" dirty="0"/>
              <a:t>знания по неорганической химии;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/>
              <a:t>сформировать </a:t>
            </a:r>
            <a:r>
              <a:rPr lang="ru-RU" dirty="0"/>
              <a:t>и развить исследовательские умения;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/>
              <a:t>сформировать </a:t>
            </a:r>
            <a:r>
              <a:rPr lang="ru-RU" dirty="0"/>
              <a:t>у учащихся связь между теоретическими и практическими знаниями по химии;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/>
              <a:t>отработать </a:t>
            </a:r>
            <a:r>
              <a:rPr lang="ru-RU" dirty="0"/>
              <a:t>навыки решения простейших задач;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/>
              <a:t>создать </a:t>
            </a:r>
            <a:r>
              <a:rPr lang="ru-RU" dirty="0"/>
              <a:t>условия для вовлечения в коллективную поисково-исследовательскую деятельность.</a:t>
            </a:r>
          </a:p>
        </p:txBody>
      </p:sp>
      <p:sp>
        <p:nvSpPr>
          <p:cNvPr id="6" name="Овал 5"/>
          <p:cNvSpPr/>
          <p:nvPr/>
        </p:nvSpPr>
        <p:spPr>
          <a:xfrm>
            <a:off x="8220973" y="781054"/>
            <a:ext cx="3838754" cy="914400"/>
          </a:xfrm>
          <a:prstGeom prst="ellips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Развивающие:</a:t>
            </a:r>
            <a:endParaRPr lang="ru-RU" dirty="0"/>
          </a:p>
        </p:txBody>
      </p:sp>
      <p:sp>
        <p:nvSpPr>
          <p:cNvPr id="7" name="Овал 6"/>
          <p:cNvSpPr/>
          <p:nvPr/>
        </p:nvSpPr>
        <p:spPr>
          <a:xfrm>
            <a:off x="4015597" y="1524575"/>
            <a:ext cx="3838754" cy="914400"/>
          </a:xfrm>
          <a:prstGeom prst="ellips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Воспитательные:</a:t>
            </a:r>
            <a:endParaRPr lang="ru-RU" dirty="0"/>
          </a:p>
        </p:txBody>
      </p:sp>
      <p:sp>
        <p:nvSpPr>
          <p:cNvPr id="8" name="Овал 7"/>
          <p:cNvSpPr/>
          <p:nvPr/>
        </p:nvSpPr>
        <p:spPr>
          <a:xfrm>
            <a:off x="176843" y="832301"/>
            <a:ext cx="3838754" cy="914400"/>
          </a:xfrm>
          <a:prstGeom prst="ellips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Обучающие: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7962182" y="1695454"/>
            <a:ext cx="4097546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/>
              <a:t>развить </a:t>
            </a:r>
            <a:r>
              <a:rPr lang="ru-RU" dirty="0"/>
              <a:t>творческие и логические способности учащихся;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/>
              <a:t>способствовать </a:t>
            </a:r>
            <a:r>
              <a:rPr lang="ru-RU" dirty="0"/>
              <a:t>развитию познавательной активности и самостоятельности учащихся;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/>
              <a:t>содействовать </a:t>
            </a:r>
            <a:r>
              <a:rPr lang="ru-RU" dirty="0"/>
              <a:t>развитию общих приемов интеллектуальной и практической деятельности;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/>
              <a:t>содействовать </a:t>
            </a:r>
            <a:r>
              <a:rPr lang="ru-RU" dirty="0"/>
              <a:t>развитию положительной самооценки своих возможностей, развитие психических процессов (внимания, памяти, мышления);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/>
              <a:t>способствовать </a:t>
            </a:r>
            <a:r>
              <a:rPr lang="ru-RU" dirty="0"/>
              <a:t>развитию у воспитанников </a:t>
            </a:r>
            <a:r>
              <a:rPr lang="ru-RU" dirty="0" err="1"/>
              <a:t>здоровьесберегающего</a:t>
            </a:r>
            <a:r>
              <a:rPr lang="ru-RU" dirty="0"/>
              <a:t> мышления.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123427" y="2455993"/>
            <a:ext cx="3623094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/>
              <a:t>сформировать </a:t>
            </a:r>
            <a:r>
              <a:rPr lang="ru-RU" dirty="0" err="1"/>
              <a:t>валеологическую</a:t>
            </a:r>
            <a:r>
              <a:rPr lang="ru-RU" dirty="0"/>
              <a:t> грамотность воспитанников;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/>
              <a:t>создать </a:t>
            </a:r>
            <a:r>
              <a:rPr lang="ru-RU" dirty="0"/>
              <a:t>условия для воспитания культуры общения и поведения в коллективе;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/>
              <a:t>обеспечить </a:t>
            </a:r>
            <a:r>
              <a:rPr lang="ru-RU" dirty="0"/>
              <a:t>эмоциональное благополучие учениц на занятиях;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/>
              <a:t>способствовать </a:t>
            </a:r>
            <a:r>
              <a:rPr lang="ru-RU" dirty="0"/>
              <a:t>воспитанию нравственных качеств личности (доброжелательности, отзывчивости).</a:t>
            </a:r>
          </a:p>
        </p:txBody>
      </p:sp>
      <p:cxnSp>
        <p:nvCxnSpPr>
          <p:cNvPr id="13" name="Прямая со стрелкой 12"/>
          <p:cNvCxnSpPr/>
          <p:nvPr/>
        </p:nvCxnSpPr>
        <p:spPr>
          <a:xfrm flipH="1">
            <a:off x="2096220" y="480412"/>
            <a:ext cx="1794294" cy="26295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>
            <a:off x="6003985" y="781054"/>
            <a:ext cx="9142" cy="63367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>
            <a:off x="8220973" y="569343"/>
            <a:ext cx="1561382" cy="12077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http://www.magicwish.ru/new/podpishisj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9961" y="5432137"/>
            <a:ext cx="1059310" cy="1271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88456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2882">
        <p:fade/>
      </p:transition>
    </mc:Choice>
    <mc:Fallback>
      <p:transition spd="med" advTm="3288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500"/>
                            </p:stCondLst>
                            <p:childTnLst>
                              <p:par>
                                <p:cTn id="4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00"/>
                            </p:stCondLst>
                            <p:childTnLst>
                              <p:par>
                                <p:cTn id="5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5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0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0813" y="126521"/>
            <a:ext cx="10353761" cy="908649"/>
          </a:xfrm>
        </p:spPr>
        <p:txBody>
          <a:bodyPr/>
          <a:lstStyle/>
          <a:p>
            <a:r>
              <a:rPr lang="ru-RU" dirty="0"/>
              <a:t>Сроки и этапы реализации Проекта: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6663468"/>
              </p:ext>
            </p:extLst>
          </p:nvPr>
        </p:nvGraphicFramePr>
        <p:xfrm>
          <a:off x="431321" y="1130060"/>
          <a:ext cx="11352361" cy="52177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60121"/>
                <a:gridCol w="2216988"/>
                <a:gridCol w="6875252"/>
              </a:tblGrid>
              <a:tr h="491706">
                <a:tc>
                  <a:txBody>
                    <a:bodyPr/>
                    <a:lstStyle/>
                    <a:p>
                      <a:r>
                        <a:rPr lang="ru-RU" dirty="0" smtClean="0"/>
                        <a:t>Этап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Сроки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Содержание</a:t>
                      </a:r>
                      <a:endParaRPr lang="ru-RU" dirty="0"/>
                    </a:p>
                  </a:txBody>
                  <a:tcPr/>
                </a:tc>
              </a:tr>
              <a:tr h="1432870">
                <a:tc>
                  <a:txBody>
                    <a:bodyPr/>
                    <a:lstStyle/>
                    <a:p>
                      <a:r>
                        <a:rPr lang="ru-RU" sz="1800" b="1" i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Организационный этап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1" i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сентябрь – октябрь 2016 г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создание химического кружка «Школа юной волшебницы», целенаправленного на выявления и поддержки одаренных детей, создание постоянно действующей системы поддержки одаренных детей, создание страницы на школьном сайте.</a:t>
                      </a:r>
                      <a:endParaRPr lang="ru-RU" sz="1600" dirty="0" smtClean="0">
                        <a:effectLst/>
                      </a:endParaRPr>
                    </a:p>
                  </a:txBody>
                  <a:tcPr/>
                </a:tc>
              </a:tr>
              <a:tr h="1738724">
                <a:tc>
                  <a:txBody>
                    <a:bodyPr/>
                    <a:lstStyle/>
                    <a:p>
                      <a:r>
                        <a:rPr lang="ru-RU" sz="1800" b="1" i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Этап реализации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1" i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ноябрь 2016- март 2017 г.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непосредственная работа с одаренными учащимися. На этом этапе планируется организация и проведение опытов, участие в конкурсах и конференциях, организация научно-исследовательской деятельности учащихся. Предусматривается психологическая, педагогическая и социальная поддержка одаренных детей.</a:t>
                      </a:r>
                      <a:endParaRPr lang="ru-RU" sz="1600" dirty="0" smtClean="0">
                        <a:effectLst/>
                      </a:endParaRPr>
                    </a:p>
                  </a:txBody>
                  <a:tcPr/>
                </a:tc>
              </a:tr>
              <a:tr h="902855">
                <a:tc>
                  <a:txBody>
                    <a:bodyPr/>
                    <a:lstStyle/>
                    <a:p>
                      <a:r>
                        <a:rPr lang="ru-RU" sz="1800" b="1" i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Завершающий этап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1" i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Апрель</a:t>
                      </a:r>
                      <a:r>
                        <a:rPr lang="ru-RU" sz="1800" b="1" i="1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– </a:t>
                      </a:r>
                      <a:r>
                        <a:rPr lang="ru-RU" sz="1800" b="1" i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май</a:t>
                      </a:r>
                    </a:p>
                    <a:p>
                      <a:r>
                        <a:rPr lang="ru-RU" sz="1800" b="1" i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2017 г.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контроль и анализ реализации Проекта и достигнутых результатов, определение проблем, возникших в ходе реализации Проекта, способов их решения и составление перспективного план дальнейшей работы в этом направлении. Финальное завершение проекта: конкурс научно-исследовательских работ воспитанников кружка «Школа юных волшебниц», издание «Волшебного альманаха».</a:t>
                      </a:r>
                      <a:endParaRPr lang="ru-RU" sz="16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420527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1042">
        <p:fade/>
      </p:transition>
    </mc:Choice>
    <mc:Fallback>
      <p:transition spd="med" advTm="3104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0059" y="126521"/>
            <a:ext cx="10353761" cy="908649"/>
          </a:xfrm>
        </p:spPr>
        <p:txBody>
          <a:bodyPr/>
          <a:lstStyle/>
          <a:p>
            <a:r>
              <a:rPr lang="ru-RU" dirty="0"/>
              <a:t>Ожидаемые результаты Проекта: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69344" y="966157"/>
            <a:ext cx="11145328" cy="5684809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ru-RU" dirty="0" smtClean="0"/>
              <a:t>повышение </a:t>
            </a:r>
            <a:r>
              <a:rPr lang="ru-RU" dirty="0"/>
              <a:t>интереса к изучению предмета «Химия»;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 smtClean="0"/>
              <a:t>совершенствование </a:t>
            </a:r>
            <a:r>
              <a:rPr lang="ru-RU" dirty="0"/>
              <a:t>форм работы с одаренными и способными детьми;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 smtClean="0"/>
              <a:t>создание </a:t>
            </a:r>
            <a:r>
              <a:rPr lang="ru-RU" dirty="0"/>
              <a:t>условий для целенаправленного выявления, поддержки и развития одаренных детей, их самореализации, профессионального самоопределения в соответствии со способностями;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 smtClean="0"/>
              <a:t>обеспечение </a:t>
            </a:r>
            <a:r>
              <a:rPr lang="ru-RU" dirty="0"/>
              <a:t>каждому ребенку равных стартовых возможностей в реализации интересов;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 smtClean="0"/>
              <a:t>стимулирование </a:t>
            </a:r>
            <a:r>
              <a:rPr lang="ru-RU" dirty="0"/>
              <a:t>мотивации развития способностей;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 smtClean="0"/>
              <a:t>проведение </a:t>
            </a:r>
            <a:r>
              <a:rPr lang="ru-RU" dirty="0"/>
              <a:t>конкурсов, конференций, олимпиад, создание сборника лучших работ учащихся;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 smtClean="0"/>
              <a:t>увеличение </a:t>
            </a:r>
            <a:r>
              <a:rPr lang="ru-RU" dirty="0"/>
              <a:t>числа детей, активно занимающихся творческой, интеллектуальной деятельностью;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 smtClean="0"/>
              <a:t>создание </a:t>
            </a:r>
            <a:r>
              <a:rPr lang="ru-RU" dirty="0"/>
              <a:t>и апробация пакета психолого-педагогических диагностик по выявлению одаренных детей (психологический профиль одаренного ребенка);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 smtClean="0"/>
              <a:t>разработка </a:t>
            </a:r>
            <a:r>
              <a:rPr lang="ru-RU" dirty="0"/>
              <a:t>методических рекомендаций для работы с одаренными детьми;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 smtClean="0"/>
              <a:t>создание </a:t>
            </a:r>
            <a:r>
              <a:rPr lang="ru-RU" dirty="0"/>
              <a:t>электронного банка данных «Одаренные дети». </a:t>
            </a:r>
          </a:p>
          <a:p>
            <a:endParaRPr lang="ru-RU" dirty="0"/>
          </a:p>
        </p:txBody>
      </p:sp>
      <p:pic>
        <p:nvPicPr>
          <p:cNvPr id="4" name="Picture 2" descr="http://www.magicwish.ru/new/podpishisj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6145" y="5352465"/>
            <a:ext cx="1059310" cy="1271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75193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720">
        <p:fade/>
      </p:transition>
    </mc:Choice>
    <mc:Fallback>
      <p:transition spd="med" advTm="3072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5508" y="84079"/>
            <a:ext cx="10353761" cy="1326321"/>
          </a:xfrm>
        </p:spPr>
        <p:txBody>
          <a:bodyPr/>
          <a:lstStyle/>
          <a:p>
            <a:r>
              <a:rPr lang="ru-RU" dirty="0" smtClean="0"/>
              <a:t>Тематические направления проекта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16321259"/>
              </p:ext>
            </p:extLst>
          </p:nvPr>
        </p:nvGraphicFramePr>
        <p:xfrm>
          <a:off x="210075" y="1483444"/>
          <a:ext cx="3499283" cy="401459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42016"/>
                <a:gridCol w="3157267"/>
              </a:tblGrid>
              <a:tr h="34823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81" marR="616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</a:rPr>
                        <a:t>Тема</a:t>
                      </a:r>
                      <a:r>
                        <a:rPr lang="ru-RU" sz="1300" baseline="0" dirty="0" smtClean="0">
                          <a:effectLst/>
                        </a:rPr>
                        <a:t> №1 «Красота превыше всего!»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81" marR="61681" marT="0" marB="0" anchor="ctr"/>
                </a:tc>
              </a:tr>
              <a:tr h="432324">
                <a:tc>
                  <a:txBody>
                    <a:bodyPr/>
                    <a:lstStyle/>
                    <a:p>
                      <a:pPr marL="342900" lvl="0" indent="-342900" algn="just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3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681" marR="61681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Внешний образ женщины в современном мире.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81" marR="61681" marT="0" marB="0" anchor="ctr"/>
                </a:tc>
              </a:tr>
              <a:tr h="432324">
                <a:tc>
                  <a:txBody>
                    <a:bodyPr/>
                    <a:lstStyle/>
                    <a:p>
                      <a:pPr marL="342900" lvl="0" indent="-342900" algn="just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3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681" marR="61681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Волосы. Типы, строение, заболевание и уход за волосами.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81" marR="61681" marT="0" marB="0" anchor="ctr"/>
                </a:tc>
              </a:tr>
              <a:tr h="432324">
                <a:tc>
                  <a:txBody>
                    <a:bodyPr/>
                    <a:lstStyle/>
                    <a:p>
                      <a:pPr marL="342900" lvl="0" indent="-342900" algn="just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3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681" marR="61681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Шампуни, бальзамы, маски для волос. Учимся подбирать шампунь.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81" marR="61681" marT="0" marB="0" anchor="ctr"/>
                </a:tc>
              </a:tr>
              <a:tr h="432324">
                <a:tc>
                  <a:txBody>
                    <a:bodyPr/>
                    <a:lstStyle/>
                    <a:p>
                      <a:pPr marL="342900" lvl="0" indent="-342900" algn="just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3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681" marR="61681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Декоративная косметика и ее влияние на кожу.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81" marR="61681" marT="0" marB="0" anchor="ctr"/>
                </a:tc>
              </a:tr>
              <a:tr h="216162">
                <a:tc>
                  <a:txBody>
                    <a:bodyPr/>
                    <a:lstStyle/>
                    <a:p>
                      <a:pPr marL="342900" lvl="0" indent="-342900" algn="just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3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681" marR="61681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Да здравствует мыло душистое!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81" marR="61681" marT="0" marB="0" anchor="ctr"/>
                </a:tc>
              </a:tr>
              <a:tr h="216162">
                <a:tc>
                  <a:txBody>
                    <a:bodyPr/>
                    <a:lstStyle/>
                    <a:p>
                      <a:pPr marL="342900" lvl="0" indent="-342900" algn="just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3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681" marR="61681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Вода удивительная и удивляющая.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81" marR="61681" marT="0" marB="0" anchor="ctr"/>
                </a:tc>
              </a:tr>
              <a:tr h="216162">
                <a:tc>
                  <a:txBody>
                    <a:bodyPr/>
                    <a:lstStyle/>
                    <a:p>
                      <a:pPr marL="342900" lvl="0" indent="-342900" algn="just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3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681" marR="61681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Жизненная ценность мёда.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81" marR="61681" marT="0" marB="0" anchor="ctr"/>
                </a:tc>
              </a:tr>
              <a:tr h="216162">
                <a:tc>
                  <a:txBody>
                    <a:bodyPr/>
                    <a:lstStyle/>
                    <a:p>
                      <a:pPr marL="342900" lvl="0" indent="-342900" algn="just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3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681" marR="61681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Защитные свойства зубных паст.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81" marR="61681" marT="0" marB="0" anchor="ctr"/>
                </a:tc>
              </a:tr>
              <a:tr h="216162">
                <a:tc>
                  <a:txBody>
                    <a:bodyPr/>
                    <a:lstStyle/>
                    <a:p>
                      <a:pPr marL="342900" lvl="0" indent="-342900" algn="just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3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681" marR="61681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Секреты белозубой улыбки.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81" marR="61681" marT="0" marB="0" anchor="ctr"/>
                </a:tc>
              </a:tr>
              <a:tr h="421445">
                <a:tc>
                  <a:txBody>
                    <a:bodyPr/>
                    <a:lstStyle/>
                    <a:p>
                      <a:pPr marL="342900" lvl="0" indent="-342900" algn="just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3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681" marR="61681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Кожа. Средства по уходу. Уход в домашних условиях.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81" marR="61681" marT="0" marB="0" anchor="ctr"/>
                </a:tc>
              </a:tr>
              <a:tr h="216162">
                <a:tc>
                  <a:txBody>
                    <a:bodyPr/>
                    <a:lstStyle/>
                    <a:p>
                      <a:pPr marL="342900" lvl="0" indent="-342900" algn="just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3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681" marR="61681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Жидкие средства для мытья посуды.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81" marR="61681" marT="0" marB="0" anchor="ctr"/>
                </a:tc>
              </a:tr>
              <a:tr h="216162">
                <a:tc>
                  <a:txBody>
                    <a:bodyPr/>
                    <a:lstStyle/>
                    <a:p>
                      <a:pPr marL="342900" lvl="0" indent="-342900" algn="just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3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681" marR="61681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Красота и химия!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81" marR="61681" marT="0" marB="0" anchor="ctr"/>
                </a:tc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5071493"/>
              </p:ext>
            </p:extLst>
          </p:nvPr>
        </p:nvGraphicFramePr>
        <p:xfrm>
          <a:off x="3925019" y="1483442"/>
          <a:ext cx="4710023" cy="520960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77468"/>
                <a:gridCol w="4332555"/>
              </a:tblGrid>
              <a:tr h="20440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 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260" marR="4626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Тема №2 «Секреты питания красавиц»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260" marR="46260" marT="0" marB="0" anchor="ctr"/>
                </a:tc>
              </a:tr>
              <a:tr h="204405">
                <a:tc>
                  <a:txBody>
                    <a:bodyPr/>
                    <a:lstStyle/>
                    <a:p>
                      <a:pPr marL="342900" lvl="0" indent="-342900" algn="just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300">
                          <a:effectLst/>
                        </a:rPr>
                        <a:t> </a:t>
                      </a:r>
                      <a:endParaRPr lang="ru-RU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260" marR="4626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Витамины в жизни человека.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260" marR="46260" marT="0" marB="0" anchor="ctr"/>
                </a:tc>
              </a:tr>
              <a:tr h="204405">
                <a:tc>
                  <a:txBody>
                    <a:bodyPr/>
                    <a:lstStyle/>
                    <a:p>
                      <a:pPr marL="342900" lvl="0" indent="-342900" algn="just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300">
                          <a:effectLst/>
                        </a:rPr>
                        <a:t> </a:t>
                      </a:r>
                      <a:endParaRPr lang="ru-RU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260" marR="4626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Газированные напитки – яд малыми дозами.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260" marR="46260" marT="0" marB="0" anchor="ctr"/>
                </a:tc>
              </a:tr>
              <a:tr h="408808">
                <a:tc>
                  <a:txBody>
                    <a:bodyPr/>
                    <a:lstStyle/>
                    <a:p>
                      <a:pPr marL="342900" lvl="0" indent="-342900" algn="just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300">
                          <a:effectLst/>
                        </a:rPr>
                        <a:t> </a:t>
                      </a:r>
                      <a:endParaRPr lang="ru-RU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260" marR="4626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Добавки, красители и консерванты в пищевых продуктах.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260" marR="46260" marT="0" marB="0" anchor="ctr"/>
                </a:tc>
              </a:tr>
              <a:tr h="613212">
                <a:tc>
                  <a:txBody>
                    <a:bodyPr/>
                    <a:lstStyle/>
                    <a:p>
                      <a:pPr marL="342900" lvl="0" indent="-342900" algn="just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300">
                          <a:effectLst/>
                        </a:rPr>
                        <a:t> </a:t>
                      </a:r>
                      <a:endParaRPr lang="ru-RU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260" marR="4626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Исследование физико-химических свойств молочных продуктов разных производителей, имеющих экологический сертификат.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260" marR="46260" marT="0" marB="0" anchor="ctr"/>
                </a:tc>
              </a:tr>
              <a:tr h="204405">
                <a:tc>
                  <a:txBody>
                    <a:bodyPr/>
                    <a:lstStyle/>
                    <a:p>
                      <a:pPr marL="342900" lvl="0" indent="-342900" algn="just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300">
                          <a:effectLst/>
                        </a:rPr>
                        <a:t> </a:t>
                      </a:r>
                      <a:endParaRPr lang="ru-RU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260" marR="4626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История возникновения шоколада и его свойства.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260" marR="46260" marT="0" marB="0" anchor="ctr"/>
                </a:tc>
              </a:tr>
              <a:tr h="408808">
                <a:tc>
                  <a:txBody>
                    <a:bodyPr/>
                    <a:lstStyle/>
                    <a:p>
                      <a:pPr marL="342900" lvl="0" indent="-342900" algn="just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300">
                          <a:effectLst/>
                        </a:rPr>
                        <a:t> </a:t>
                      </a:r>
                      <a:endParaRPr lang="ru-RU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260" marR="4626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Исследование физико-химических свойств натуральных соков разных производителей.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260" marR="46260" marT="0" marB="0" anchor="ctr"/>
                </a:tc>
              </a:tr>
              <a:tr h="379812">
                <a:tc>
                  <a:txBody>
                    <a:bodyPr/>
                    <a:lstStyle/>
                    <a:p>
                      <a:pPr marL="342900" lvl="0" indent="-342900" algn="just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300">
                          <a:effectLst/>
                        </a:rPr>
                        <a:t> </a:t>
                      </a:r>
                      <a:endParaRPr lang="ru-RU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260" marR="4626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Определение крахмала в составе продуктов питания.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260" marR="46260" marT="0" marB="0" anchor="ctr"/>
                </a:tc>
              </a:tr>
              <a:tr h="408808">
                <a:tc>
                  <a:txBody>
                    <a:bodyPr/>
                    <a:lstStyle/>
                    <a:p>
                      <a:pPr marL="342900" lvl="0" indent="-342900" algn="just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300">
                          <a:effectLst/>
                        </a:rPr>
                        <a:t> </a:t>
                      </a:r>
                      <a:endParaRPr lang="ru-RU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260" marR="4626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Энергетические напитки — напитки нового поколения.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260" marR="46260" marT="0" marB="0" anchor="ctr"/>
                </a:tc>
              </a:tr>
              <a:tr h="204405">
                <a:tc>
                  <a:txBody>
                    <a:bodyPr/>
                    <a:lstStyle/>
                    <a:p>
                      <a:pPr marL="342900" lvl="0" indent="-342900" algn="just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300">
                          <a:effectLst/>
                        </a:rPr>
                        <a:t> </a:t>
                      </a:r>
                      <a:endParaRPr lang="ru-RU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260" marR="4626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Майонез — знакомый незнакомец!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260" marR="46260" marT="0" marB="0" anchor="ctr"/>
                </a:tc>
              </a:tr>
              <a:tr h="408808">
                <a:tc>
                  <a:txBody>
                    <a:bodyPr/>
                    <a:lstStyle/>
                    <a:p>
                      <a:pPr marL="342900" lvl="0" indent="-342900" algn="just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300">
                          <a:effectLst/>
                        </a:rPr>
                        <a:t> </a:t>
                      </a:r>
                      <a:endParaRPr lang="ru-RU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260" marR="4626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Поваренная соль - кристаллы жизни или белая смерть?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260" marR="46260" marT="0" marB="0" anchor="ctr"/>
                </a:tc>
              </a:tr>
              <a:tr h="408808">
                <a:tc>
                  <a:txBody>
                    <a:bodyPr/>
                    <a:lstStyle/>
                    <a:p>
                      <a:pPr marL="342900" lvl="0" indent="-342900" algn="just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300">
                          <a:effectLst/>
                        </a:rPr>
                        <a:t> </a:t>
                      </a:r>
                      <a:endParaRPr lang="ru-RU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260" marR="4626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Знаменитые напитки. Плюсы и минусы напитков «Пепси» и «Кока-Кола», «Спрайт» и «Фанта».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260" marR="46260" marT="0" marB="0" anchor="ctr"/>
                </a:tc>
              </a:tr>
              <a:tr h="204405">
                <a:tc>
                  <a:txBody>
                    <a:bodyPr/>
                    <a:lstStyle/>
                    <a:p>
                      <a:pPr marL="342900" lvl="0" indent="-342900" algn="just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300">
                          <a:effectLst/>
                        </a:rPr>
                        <a:t> </a:t>
                      </a:r>
                      <a:endParaRPr lang="ru-RU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260" marR="4626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Искусственные жиры - угроза здоровью.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260" marR="46260" marT="0" marB="0" anchor="ctr"/>
                </a:tc>
              </a:tr>
              <a:tr h="204405">
                <a:tc>
                  <a:txBody>
                    <a:bodyPr/>
                    <a:lstStyle/>
                    <a:p>
                      <a:pPr marL="342900" lvl="0" indent="-342900" algn="just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300">
                          <a:effectLst/>
                        </a:rPr>
                        <a:t> </a:t>
                      </a:r>
                      <a:endParaRPr lang="ru-RU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260" marR="4626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Чипсы: лакомство или яд?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260" marR="46260" marT="0" marB="0" anchor="ctr"/>
                </a:tc>
              </a:tr>
              <a:tr h="408808">
                <a:tc>
                  <a:txBody>
                    <a:bodyPr/>
                    <a:lstStyle/>
                    <a:p>
                      <a:pPr marL="342900" lvl="0" indent="-342900" algn="just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300">
                          <a:effectLst/>
                        </a:rPr>
                        <a:t> </a:t>
                      </a:r>
                      <a:endParaRPr lang="ru-RU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260" marR="4626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Диетический заменитель сахара - токсичное вещество.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260" marR="46260" marT="0" marB="0" anchor="ctr"/>
                </a:tc>
              </a:tr>
              <a:tr h="204405">
                <a:tc>
                  <a:txBody>
                    <a:bodyPr/>
                    <a:lstStyle/>
                    <a:p>
                      <a:pPr marL="342900" lvl="0" indent="-342900" algn="just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300">
                          <a:effectLst/>
                        </a:rPr>
                        <a:t> </a:t>
                      </a:r>
                      <a:endParaRPr lang="ru-RU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260" marR="4626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Что нужно знать о пищевых добавках.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260" marR="46260" marT="0" marB="0" anchor="ctr"/>
                </a:tc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0816378"/>
              </p:ext>
            </p:extLst>
          </p:nvPr>
        </p:nvGraphicFramePr>
        <p:xfrm>
          <a:off x="8850705" y="1483442"/>
          <a:ext cx="3183144" cy="365253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10548"/>
                <a:gridCol w="2872596"/>
              </a:tblGrid>
              <a:tr h="60875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Тема №3. «Роскошное хобби».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04378">
                <a:tc>
                  <a:txBody>
                    <a:bodyPr/>
                    <a:lstStyle/>
                    <a:p>
                      <a:pPr marL="342900" lvl="0" indent="-342900" algn="just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Все </a:t>
                      </a:r>
                      <a:r>
                        <a:rPr lang="ru-RU" sz="1300" dirty="0">
                          <a:effectLst/>
                        </a:rPr>
                        <a:t>тайны</a:t>
                      </a:r>
                      <a:r>
                        <a:rPr lang="ru-RU" sz="1400" dirty="0">
                          <a:effectLst/>
                        </a:rPr>
                        <a:t> янтаря.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04378">
                <a:tc>
                  <a:txBody>
                    <a:bodyPr/>
                    <a:lstStyle/>
                    <a:p>
                      <a:pPr marL="342900" lvl="0" indent="-342900" algn="just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Выращивание кристаллов.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913133">
                <a:tc>
                  <a:txBody>
                    <a:bodyPr/>
                    <a:lstStyle/>
                    <a:p>
                      <a:pPr marL="342900" lvl="0" indent="-342900" algn="just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Горный хрусталь — символ скромности и чистоты помыслов.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04378">
                <a:tc>
                  <a:txBody>
                    <a:bodyPr/>
                    <a:lstStyle/>
                    <a:p>
                      <a:pPr marL="342900" lvl="0" indent="-342900" algn="just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Живопись и химия.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608755">
                <a:tc>
                  <a:txBody>
                    <a:bodyPr/>
                    <a:lstStyle/>
                    <a:p>
                      <a:pPr marL="342900" lvl="0" indent="-342900" algn="just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Шелк натуральный и искусственный.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04378">
                <a:tc>
                  <a:txBody>
                    <a:bodyPr/>
                    <a:lstStyle/>
                    <a:p>
                      <a:pPr marL="342900" lvl="0" indent="-342900" algn="just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Чудо мыльных пузырьков.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04378">
                <a:tc>
                  <a:txBody>
                    <a:bodyPr/>
                    <a:lstStyle/>
                    <a:p>
                      <a:pPr marL="342900" lvl="0" indent="-342900" algn="just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Капрон  и его шедевры.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pic>
        <p:nvPicPr>
          <p:cNvPr id="7" name="Picture 2" descr="http://www.magicwish.ru/new/podpishisj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4081" y="5421876"/>
            <a:ext cx="1059310" cy="1271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www.magicwish.ru/new/podpishisj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7321" y="5498036"/>
            <a:ext cx="1059310" cy="1271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10196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0788">
        <p:fade/>
      </p:transition>
    </mc:Choice>
    <mc:Fallback>
      <p:transition spd="med" advTm="4078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638" y="609600"/>
            <a:ext cx="11662913" cy="1326321"/>
          </a:xfrm>
        </p:spPr>
        <p:txBody>
          <a:bodyPr>
            <a:normAutofit fontScale="90000"/>
          </a:bodyPr>
          <a:lstStyle/>
          <a:p>
            <a:r>
              <a:rPr lang="ru-RU" dirty="0"/>
              <a:t>Раздел </a:t>
            </a:r>
            <a:r>
              <a:rPr lang="ru-RU" dirty="0" smtClean="0"/>
              <a:t>1.</a:t>
            </a:r>
            <a:br>
              <a:rPr lang="ru-RU" dirty="0" smtClean="0"/>
            </a:br>
            <a:r>
              <a:rPr lang="ru-RU" dirty="0" smtClean="0"/>
              <a:t> 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	Система работы с талантливыми детьми, проявляющими интерес к предметной области «</a:t>
            </a:r>
            <a:r>
              <a:rPr lang="ru-RU" dirty="0" smtClean="0"/>
              <a:t>Химия»</a:t>
            </a:r>
            <a:endParaRPr lang="ru-RU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575094" y="3340228"/>
            <a:ext cx="2967487" cy="914400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/>
              <a:t>1.1. Основные направления в работе с одарёнными детьми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058838" y="5149975"/>
            <a:ext cx="2967487" cy="914400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/>
              <a:t>1.2. Проблемное обучение</a:t>
            </a:r>
            <a:endParaRPr lang="ru-RU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8235351" y="3340228"/>
            <a:ext cx="2967487" cy="914400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1.4. </a:t>
            </a:r>
            <a:r>
              <a:rPr lang="ru-RU" dirty="0" smtClean="0"/>
              <a:t>Проектная </a:t>
            </a:r>
            <a:r>
              <a:rPr lang="ru-RU" dirty="0"/>
              <a:t>деятельность обучающихся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837872" y="5149975"/>
            <a:ext cx="2967487" cy="914400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1.3. </a:t>
            </a:r>
            <a:r>
              <a:rPr lang="ru-RU" dirty="0" smtClean="0"/>
              <a:t>Подготовка </a:t>
            </a:r>
            <a:r>
              <a:rPr lang="ru-RU" dirty="0"/>
              <a:t>учащихся к олимпиадам</a:t>
            </a:r>
          </a:p>
        </p:txBody>
      </p:sp>
      <p:cxnSp>
        <p:nvCxnSpPr>
          <p:cNvPr id="10" name="Прямая со стрелкой 9"/>
          <p:cNvCxnSpPr/>
          <p:nvPr/>
        </p:nvCxnSpPr>
        <p:spPr>
          <a:xfrm flipH="1">
            <a:off x="1926566" y="2298938"/>
            <a:ext cx="2191110" cy="97659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 flipH="1">
            <a:off x="4201064" y="2363638"/>
            <a:ext cx="825261" cy="265693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>
            <a:off x="7689011" y="2363638"/>
            <a:ext cx="2239993" cy="9144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>
            <a:off x="6331789" y="2363638"/>
            <a:ext cx="983411" cy="265693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1" name="Picture 2" descr="http://www.magicwish.ru/new/podpishisj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9402" y="3749401"/>
            <a:ext cx="1059310" cy="1271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://www.magicwish.ru/new/podpishisj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291" y="5149975"/>
            <a:ext cx="1059310" cy="1271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://www.magicwish.ru/new/podpishisj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4457" y="5149975"/>
            <a:ext cx="1059310" cy="1271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5576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9236">
        <p:fade/>
      </p:transition>
    </mc:Choice>
    <mc:Fallback>
      <p:transition spd="med" advTm="1923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9782" y="589643"/>
            <a:ext cx="11662913" cy="1326321"/>
          </a:xfrm>
        </p:spPr>
        <p:txBody>
          <a:bodyPr>
            <a:normAutofit fontScale="90000"/>
          </a:bodyPr>
          <a:lstStyle/>
          <a:p>
            <a:r>
              <a:rPr lang="ru-RU" dirty="0"/>
              <a:t>Раздел 2</a:t>
            </a:r>
            <a:r>
              <a:rPr lang="ru-RU" dirty="0" smtClean="0"/>
              <a:t>.</a:t>
            </a:r>
            <a:br>
              <a:rPr lang="ru-RU" dirty="0" smtClean="0"/>
            </a:br>
            <a:r>
              <a:rPr lang="ru-RU" dirty="0" smtClean="0"/>
              <a:t> 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	</a:t>
            </a:r>
            <a:r>
              <a:rPr lang="ru-RU" dirty="0">
                <a:effectLst/>
              </a:rPr>
              <a:t>Деятельность кружка «Школа юных волшебниц» как основа реализации Проекта</a:t>
            </a:r>
            <a:endParaRPr lang="ru-RU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53837" y="3210831"/>
            <a:ext cx="3315419" cy="1180014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1.1. Основные </a:t>
            </a:r>
            <a:r>
              <a:rPr lang="ru-RU" dirty="0"/>
              <a:t>положения Рабочей программы кружка «Школа юных </a:t>
            </a:r>
            <a:r>
              <a:rPr lang="ru-RU" dirty="0" smtClean="0"/>
              <a:t>волшебниц»</a:t>
            </a:r>
            <a:endParaRPr lang="ru-RU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7507856" y="3186757"/>
            <a:ext cx="3991155" cy="1430180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1.2.Мини-проекты </a:t>
            </a:r>
            <a:r>
              <a:rPr lang="ru-RU" dirty="0"/>
              <a:t>воспитанниц кружка «Школа юных волшебниц» как составляющие звенья реализации Проекта</a:t>
            </a:r>
          </a:p>
        </p:txBody>
      </p:sp>
      <p:cxnSp>
        <p:nvCxnSpPr>
          <p:cNvPr id="10" name="Прямая со стрелкой 9"/>
          <p:cNvCxnSpPr/>
          <p:nvPr/>
        </p:nvCxnSpPr>
        <p:spPr>
          <a:xfrm flipH="1">
            <a:off x="1811547" y="2139801"/>
            <a:ext cx="2191110" cy="97659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>
            <a:off x="7507856" y="2139801"/>
            <a:ext cx="2239993" cy="9144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" name="Овал 2"/>
          <p:cNvSpPr/>
          <p:nvPr/>
        </p:nvSpPr>
        <p:spPr>
          <a:xfrm>
            <a:off x="153837" y="5392699"/>
            <a:ext cx="2225615" cy="914400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«</a:t>
            </a:r>
            <a:r>
              <a:rPr lang="ru-RU" dirty="0"/>
              <a:t>Красота и Химия» </a:t>
            </a:r>
          </a:p>
        </p:txBody>
      </p:sp>
      <p:sp>
        <p:nvSpPr>
          <p:cNvPr id="13" name="Овал 12"/>
          <p:cNvSpPr/>
          <p:nvPr/>
        </p:nvSpPr>
        <p:spPr>
          <a:xfrm>
            <a:off x="5821033" y="5392699"/>
            <a:ext cx="3164456" cy="914400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«Вода удивительная и удивляющая» </a:t>
            </a:r>
          </a:p>
        </p:txBody>
      </p:sp>
      <p:sp>
        <p:nvSpPr>
          <p:cNvPr id="15" name="Овал 14"/>
          <p:cNvSpPr/>
          <p:nvPr/>
        </p:nvSpPr>
        <p:spPr>
          <a:xfrm>
            <a:off x="2850310" y="5380912"/>
            <a:ext cx="2631057" cy="914400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/>
              <a:t>«Чудо мыльных пузырьков» </a:t>
            </a:r>
            <a:endParaRPr lang="ru-RU" dirty="0"/>
          </a:p>
        </p:txBody>
      </p:sp>
      <p:sp>
        <p:nvSpPr>
          <p:cNvPr id="17" name="Овал 16"/>
          <p:cNvSpPr/>
          <p:nvPr/>
        </p:nvSpPr>
        <p:spPr>
          <a:xfrm>
            <a:off x="9169881" y="5380912"/>
            <a:ext cx="2682814" cy="914400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/>
              <a:t>«Выращивание кристаллов» </a:t>
            </a:r>
            <a:endParaRPr lang="ru-RU" dirty="0"/>
          </a:p>
        </p:txBody>
      </p:sp>
      <p:cxnSp>
        <p:nvCxnSpPr>
          <p:cNvPr id="11" name="Прямая со стрелкой 10"/>
          <p:cNvCxnSpPr/>
          <p:nvPr/>
        </p:nvCxnSpPr>
        <p:spPr>
          <a:xfrm flipH="1">
            <a:off x="2139351" y="4520242"/>
            <a:ext cx="5368505" cy="86067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H="1">
            <a:off x="5305245" y="4616937"/>
            <a:ext cx="2863970" cy="91259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 flipH="1">
            <a:off x="8566030" y="4628724"/>
            <a:ext cx="603851" cy="84888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>
            <a:off x="10161917" y="4628724"/>
            <a:ext cx="349371" cy="66789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http://www.magicwish.ru/new/podpishisj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470" y="232050"/>
            <a:ext cx="1059310" cy="1271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ttp://www.magicwish.ru/new/podpishisj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1633" y="232049"/>
            <a:ext cx="1059310" cy="1271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://www.magicwish.ru/new/podpishisj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4474" y="2818734"/>
            <a:ext cx="1059310" cy="1271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39457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6170">
        <p:fade/>
      </p:transition>
    </mc:Choice>
    <mc:Fallback>
      <p:transition spd="med" advTm="1617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3" grpId="0" animBg="1"/>
      <p:bldP spid="13" grpId="0" animBg="1"/>
      <p:bldP spid="15" grpId="0" animBg="1"/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7970" y="66137"/>
            <a:ext cx="11110822" cy="900021"/>
          </a:xfrm>
        </p:spPr>
        <p:txBody>
          <a:bodyPr>
            <a:normAutofit/>
          </a:bodyPr>
          <a:lstStyle/>
          <a:p>
            <a:r>
              <a:rPr lang="ru-RU" dirty="0" smtClean="0"/>
              <a:t>Ученический Проект «Красота и химия»</a:t>
            </a:r>
            <a:endParaRPr lang="ru-RU" dirty="0"/>
          </a:p>
        </p:txBody>
      </p:sp>
      <p:pic>
        <p:nvPicPr>
          <p:cNvPr id="5" name="Рисунок 4" descr="C:\Users\iceman3D\Desktop\ХИМИЯ\фото практика на Химии\DSCF643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063" y="938285"/>
            <a:ext cx="4679950" cy="35096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 descr="C:\Users\iceman3D\Desktop\ХИМИЯ\фото практика на Химии\DSCF6437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5339" y="938284"/>
            <a:ext cx="4679950" cy="35096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4856013" y="1275882"/>
            <a:ext cx="254951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      Изготовление</a:t>
            </a:r>
            <a:r>
              <a:rPr lang="ru-RU" dirty="0"/>
              <a:t>: </a:t>
            </a:r>
          </a:p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ru-RU" dirty="0"/>
              <a:t>лосьона после бритья;</a:t>
            </a:r>
          </a:p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ru-RU" dirty="0"/>
              <a:t>Огуречного лосьона для лица;</a:t>
            </a:r>
          </a:p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ru-RU" dirty="0"/>
              <a:t>Медового крема для рук;</a:t>
            </a:r>
          </a:p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ru-RU" dirty="0"/>
              <a:t>Пенообразующего препарата для ванн.</a:t>
            </a:r>
          </a:p>
        </p:txBody>
      </p:sp>
      <p:pic>
        <p:nvPicPr>
          <p:cNvPr id="9" name="Рисунок 8" descr="C:\Users\iceman3D\Desktop\ХИМИЯ\фото практика на Химии\DSCF6433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3605" y="4031612"/>
            <a:ext cx="3610933" cy="26649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 descr="C:\Users\iceman3D\Desktop\ХИМИЯ\фото практика на Химии\DSCF6434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3361" y="3987621"/>
            <a:ext cx="3641006" cy="26649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266" name="Picture 2" descr="https://otvet.imgsmail.ru/download/2ced50d0e0d11b6e855268d791534407_i-1467.jpg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93605"/>
            <a:ext cx="2600325" cy="206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://imgs.su/tmp/2014-01-30/1391100917-448.jpg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1432" y="4331030"/>
            <a:ext cx="2409825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01091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5968">
        <p:fade/>
      </p:transition>
    </mc:Choice>
    <mc:Fallback>
      <p:transition spd="med" advTm="2596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69011" y="66137"/>
            <a:ext cx="12007969" cy="900021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Ученический Проект «чудо мыльных пузырьков»</a:t>
            </a:r>
            <a:endParaRPr lang="ru-RU" dirty="0"/>
          </a:p>
        </p:txBody>
      </p:sp>
      <p:pic>
        <p:nvPicPr>
          <p:cNvPr id="6" name="Рисунок 5" descr="C:\Users\iceman3D\Desktop\ХИМИЯ\фото практика на Химии\DSCF6440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970" y="624235"/>
            <a:ext cx="3812876" cy="2940301"/>
          </a:xfrm>
          <a:prstGeom prst="ellipse">
            <a:avLst/>
          </a:prstGeom>
          <a:ln w="63500" cap="rnd">
            <a:solidFill>
              <a:schemeClr val="bg2">
                <a:lumMod val="60000"/>
                <a:lumOff val="4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Рисунок 6" descr="C:\Users\iceman3D\Desktop\ХИМИЯ\фото практика на Химии\DSCF6445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7457" y="625085"/>
            <a:ext cx="3879339" cy="3058393"/>
          </a:xfrm>
          <a:prstGeom prst="ellipse">
            <a:avLst/>
          </a:prstGeom>
          <a:ln w="63500" cap="rnd">
            <a:solidFill>
              <a:schemeClr val="bg2">
                <a:lumMod val="60000"/>
                <a:lumOff val="4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Рисунок 7" descr="C:\Users\iceman3D\Desktop\ХИМИЯ\фото практика на Химии\DSCF6442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22" y="3673542"/>
            <a:ext cx="4003553" cy="3138711"/>
          </a:xfrm>
          <a:prstGeom prst="ellipse">
            <a:avLst/>
          </a:prstGeom>
          <a:ln w="63500" cap="rnd">
            <a:solidFill>
              <a:schemeClr val="bg2">
                <a:lumMod val="60000"/>
                <a:lumOff val="4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Рисунок 8" descr="C:\Users\iceman3D\Desktop\ХИМИЯ\фото практика на Химии\DSCF6421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5407" y="3817382"/>
            <a:ext cx="3826593" cy="2928015"/>
          </a:xfrm>
          <a:prstGeom prst="ellipse">
            <a:avLst/>
          </a:prstGeom>
          <a:ln w="63500" cap="rnd">
            <a:solidFill>
              <a:schemeClr val="bg2">
                <a:lumMod val="60000"/>
                <a:lumOff val="4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" name="Рисунок 9" descr="C:\Users\iceman3D\Desktop\ХИМИЯ\фото практика на Химии\DSCF6419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296" y="2134383"/>
            <a:ext cx="4679950" cy="3509645"/>
          </a:xfrm>
          <a:prstGeom prst="ellipse">
            <a:avLst/>
          </a:prstGeom>
          <a:ln w="63500" cap="rnd">
            <a:solidFill>
              <a:schemeClr val="bg2">
                <a:lumMod val="60000"/>
                <a:lumOff val="4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2290" name="Picture 2" descr="http://www.playcast.ru/uploads/2014/07/14/9229392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4181" y="921505"/>
            <a:ext cx="3790950" cy="188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http://www.playcast.ru/uploads/2014/07/14/9229392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2430" y="5146833"/>
            <a:ext cx="3790950" cy="188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https://img-fotki.yandex.ru/get/5603/afina1911.15/0_a0280_655ab53a_S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753" y="72072"/>
            <a:ext cx="714375" cy="119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8" name="Picture 10" descr="https://img-fotki.yandex.ru/get/5603/afina1911.15/0_a0280_655ab53a_S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598" y="2683392"/>
            <a:ext cx="714375" cy="119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2" name="Picture 14" descr="https://img-fotki.yandex.ru/get/5603/afina1911.15/0_a0280_655ab53a_S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2605" y="2969223"/>
            <a:ext cx="714375" cy="119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4" name="Picture 16" descr="https://img-fotki.yandex.ru/get/5603/afina1911.15/0_a0280_655ab53a_S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2421" y="-130326"/>
            <a:ext cx="714375" cy="119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80382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4896">
        <p:fade/>
      </p:transition>
    </mc:Choice>
    <mc:Fallback>
      <p:transition spd="med" advTm="2489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241541" y="66137"/>
            <a:ext cx="11749176" cy="900021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Ученический </a:t>
            </a:r>
            <a:r>
              <a:rPr lang="ru-RU" dirty="0"/>
              <a:t>Проект </a:t>
            </a:r>
            <a:r>
              <a:rPr lang="ru-RU" dirty="0" smtClean="0"/>
              <a:t>«Вода </a:t>
            </a:r>
            <a:r>
              <a:rPr lang="ru-RU" dirty="0"/>
              <a:t>– удивительная и удивляющая</a:t>
            </a:r>
            <a:r>
              <a:rPr lang="ru-RU" dirty="0" smtClean="0"/>
              <a:t>»</a:t>
            </a:r>
            <a:endParaRPr lang="ru-RU" dirty="0"/>
          </a:p>
        </p:txBody>
      </p:sp>
      <p:pic>
        <p:nvPicPr>
          <p:cNvPr id="6" name="Рисунок 5" descr="C:\Users\iceman3D\Desktop\ХИМИЯ\фото практика на Химии\DSCF6398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514" y="1142913"/>
            <a:ext cx="3567802" cy="26741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C:\Users\iceman3D\Desktop\ХИМИЯ\фото практика на Химии\DSCF6394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401" y="2076217"/>
            <a:ext cx="4319905" cy="32404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C:\Users\iceman3D\Desktop\ХИМИЯ\фото практика на Химии\DSCF6397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850523" y="1998577"/>
            <a:ext cx="4319905" cy="32404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514" y="3973078"/>
            <a:ext cx="3691296" cy="28004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314" name="Picture 2" descr="http://www.clipartkid.com/images/718/in-the-cosmic-higher-reality-KhNfRf-clipart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8871" y="4581525"/>
            <a:ext cx="3105150" cy="227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http://www.playcast.ru/uploads/2015/03/02/12408344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563" y="5344756"/>
            <a:ext cx="209550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4925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9500">
        <p:fade/>
      </p:transition>
    </mc:Choice>
    <mc:Fallback>
      <p:transition spd="med" advTm="195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577970" y="66137"/>
            <a:ext cx="11110822" cy="900021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Ученический Проект «выращивание кристаллов»</a:t>
            </a:r>
            <a:endParaRPr lang="ru-RU" dirty="0"/>
          </a:p>
        </p:txBody>
      </p:sp>
      <p:pic>
        <p:nvPicPr>
          <p:cNvPr id="6" name="Рисунок 5" descr="D:\фото Крым\Весна 2016\DSCF5570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" t="8055" r="-184" b="2888"/>
          <a:stretch/>
        </p:blipFill>
        <p:spPr bwMode="auto">
          <a:xfrm>
            <a:off x="356971" y="966158"/>
            <a:ext cx="3889676" cy="276617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Рисунок 6" descr="C:\Users\iceman3D\Desktop\ХИМИЯ\фото практика на Химии\DSCF6311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43" r="24691"/>
          <a:stretch/>
        </p:blipFill>
        <p:spPr bwMode="auto">
          <a:xfrm>
            <a:off x="4689468" y="1268025"/>
            <a:ext cx="2605179" cy="351091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 descr="C:\Users\iceman3D\Desktop\ХИМИЯ\фото практика на Химии\DSCF6392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66"/>
          <a:stretch/>
        </p:blipFill>
        <p:spPr bwMode="auto">
          <a:xfrm>
            <a:off x="7393047" y="861203"/>
            <a:ext cx="4679950" cy="275372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9" name="Рисунок 8" descr="C:\Users\iceman3D\Desktop\ХИМИЯ\фото практика на Химии\DSCF6393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6699" y="3742947"/>
            <a:ext cx="3614965" cy="242692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52"/>
          <a:stretch/>
        </p:blipFill>
        <p:spPr>
          <a:xfrm>
            <a:off x="557322" y="4133342"/>
            <a:ext cx="3726759" cy="249174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338" name="Picture 2" descr="http://www.japaneseanimeuk.com/SailorMoon/Pictures/OtherPics/RainbowCrystals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1390" y="4962183"/>
            <a:ext cx="3048000" cy="187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http://akartinki.narod.ru/2/ANIMASHKI21.gi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1852" y="5317357"/>
            <a:ext cx="1919625" cy="1474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94149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3042">
        <p:fade/>
      </p:transition>
    </mc:Choice>
    <mc:Fallback>
      <p:transition spd="med" advTm="2304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8521" y="71158"/>
            <a:ext cx="10736301" cy="1058901"/>
          </a:xfrm>
        </p:spPr>
        <p:txBody>
          <a:bodyPr/>
          <a:lstStyle/>
          <a:p>
            <a:r>
              <a:rPr lang="ru-RU" dirty="0" smtClean="0"/>
              <a:t>Овсянникова Татьяна Владимировна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258" y="562522"/>
            <a:ext cx="4046393" cy="6069590"/>
          </a:xfrm>
        </p:spPr>
      </p:pic>
      <p:sp>
        <p:nvSpPr>
          <p:cNvPr id="5" name="Объект 2"/>
          <p:cNvSpPr txBox="1">
            <a:spLocks/>
          </p:cNvSpPr>
          <p:nvPr/>
        </p:nvSpPr>
        <p:spPr>
          <a:xfrm>
            <a:off x="4364967" y="974784"/>
            <a:ext cx="7444596" cy="550205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900" u="sng" dirty="0" smtClean="0"/>
              <a:t>Образование: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1900" dirty="0" smtClean="0"/>
              <a:t>2004 г.-Запорожское медицинское училище ПЖД, специальность «Сестринское дело», диплом с отличием АР № 25090940;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1900" dirty="0" smtClean="0"/>
              <a:t>2008 г. – Запорожский Национальный Университет, специальность «Биология и Химия». Диплом АР № 34662737.</a:t>
            </a:r>
          </a:p>
          <a:p>
            <a:pPr marL="0" indent="0">
              <a:buNone/>
            </a:pPr>
            <a:r>
              <a:rPr lang="ru-RU" sz="1900" u="sng" dirty="0" smtClean="0"/>
              <a:t>Специальность: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1900" dirty="0" smtClean="0"/>
              <a:t>«Учитель </a:t>
            </a:r>
            <a:r>
              <a:rPr lang="ru-RU" sz="1900" dirty="0"/>
              <a:t>химии и </a:t>
            </a:r>
            <a:r>
              <a:rPr lang="ru-RU" sz="1900" dirty="0" smtClean="0"/>
              <a:t>биологии»</a:t>
            </a:r>
          </a:p>
          <a:p>
            <a:pPr marL="0" indent="0">
              <a:buNone/>
            </a:pPr>
            <a:r>
              <a:rPr lang="ru-RU" sz="1900" u="sng" dirty="0" smtClean="0"/>
              <a:t>Место работы: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1900" dirty="0" smtClean="0"/>
              <a:t>Муниципальное бюджетное общеобразовательное </a:t>
            </a:r>
          </a:p>
          <a:p>
            <a:pPr marL="0" indent="0">
              <a:buNone/>
            </a:pPr>
            <a:r>
              <a:rPr lang="ru-RU" sz="1900" dirty="0" smtClean="0"/>
              <a:t>учреждение «Школа-гимназия №1» городского</a:t>
            </a:r>
          </a:p>
          <a:p>
            <a:pPr marL="0" indent="0">
              <a:buNone/>
            </a:pPr>
            <a:r>
              <a:rPr lang="ru-RU" sz="1900" dirty="0" smtClean="0"/>
              <a:t> округа Судак </a:t>
            </a:r>
          </a:p>
          <a:p>
            <a:pPr marL="0" indent="0">
              <a:buNone/>
            </a:pPr>
            <a:r>
              <a:rPr lang="ru-RU" sz="1900" u="sng" dirty="0" smtClean="0"/>
              <a:t>Стаж работы: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1900" dirty="0" smtClean="0"/>
              <a:t>10 месяцев</a:t>
            </a:r>
          </a:p>
          <a:p>
            <a:pPr>
              <a:buFont typeface="Wingdings" panose="05000000000000000000" pitchFamily="2" charset="2"/>
              <a:buChar char="ü"/>
            </a:pPr>
            <a:endParaRPr lang="ru-RU" dirty="0"/>
          </a:p>
        </p:txBody>
      </p:sp>
      <p:pic>
        <p:nvPicPr>
          <p:cNvPr id="9218" name="Picture 2" descr="http://www.playcast.ru/uploads/2016/06/05/18896427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4041" y="4181826"/>
            <a:ext cx="2217959" cy="2587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15065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1850">
        <p:fade/>
      </p:transition>
    </mc:Choice>
    <mc:Fallback>
      <p:transition spd="med" advTm="1185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38915">
            <a:off x="191696" y="167029"/>
            <a:ext cx="2292599" cy="326941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9"/>
          <a:stretch/>
        </p:blipFill>
        <p:spPr>
          <a:xfrm>
            <a:off x="2605022" y="56672"/>
            <a:ext cx="2273439" cy="337573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7"/>
          <a:stretch/>
        </p:blipFill>
        <p:spPr>
          <a:xfrm>
            <a:off x="5019637" y="137930"/>
            <a:ext cx="2111987" cy="315960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45396">
            <a:off x="2756744" y="3420188"/>
            <a:ext cx="2303880" cy="32855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5" t="2547" b="2110"/>
          <a:stretch/>
        </p:blipFill>
        <p:spPr>
          <a:xfrm rot="475509">
            <a:off x="9591809" y="3307237"/>
            <a:ext cx="2376929" cy="340314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2" b="2013"/>
          <a:stretch/>
        </p:blipFill>
        <p:spPr>
          <a:xfrm>
            <a:off x="9895206" y="199908"/>
            <a:ext cx="2148874" cy="309763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6"/>
          <a:stretch/>
        </p:blipFill>
        <p:spPr>
          <a:xfrm rot="21421757">
            <a:off x="171867" y="3487876"/>
            <a:ext cx="2224389" cy="323641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1"/>
          <a:stretch/>
        </p:blipFill>
        <p:spPr>
          <a:xfrm>
            <a:off x="7314413" y="279518"/>
            <a:ext cx="2388527" cy="352686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46" t="11848" r="8652" b="16831"/>
          <a:stretch/>
        </p:blipFill>
        <p:spPr>
          <a:xfrm rot="5400000">
            <a:off x="7542401" y="2217389"/>
            <a:ext cx="1942028" cy="287501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22" t="4325" r="16292"/>
          <a:stretch/>
        </p:blipFill>
        <p:spPr>
          <a:xfrm>
            <a:off x="4752481" y="2042950"/>
            <a:ext cx="2493035" cy="3817188"/>
          </a:xfrm>
          <a:prstGeom prst="ellipse">
            <a:avLst/>
          </a:prstGeom>
          <a:ln w="63500" cap="rnd"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7786" y="4671662"/>
            <a:ext cx="2140586" cy="2140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7412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9336">
        <p:fade/>
      </p:transition>
    </mc:Choice>
    <mc:Fallback>
      <p:transition spd="med" advTm="2933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9500"/>
                            </p:stCondLst>
                            <p:childTnLst>
                              <p:par>
                                <p:cTn id="4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2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1500"/>
                            </p:stCondLst>
                            <p:childTnLst>
                              <p:par>
                                <p:cTn id="54" presetID="26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20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100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8521" y="71158"/>
            <a:ext cx="10736301" cy="1058901"/>
          </a:xfrm>
        </p:spPr>
        <p:txBody>
          <a:bodyPr/>
          <a:lstStyle/>
          <a:p>
            <a:r>
              <a:rPr lang="ru-RU" dirty="0" smtClean="0"/>
              <a:t>Овсянникова Татьяна Владимировна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258" y="562522"/>
            <a:ext cx="4046393" cy="6069590"/>
          </a:xfrm>
        </p:spPr>
      </p:pic>
      <p:sp>
        <p:nvSpPr>
          <p:cNvPr id="5" name="Объект 2"/>
          <p:cNvSpPr txBox="1">
            <a:spLocks/>
          </p:cNvSpPr>
          <p:nvPr/>
        </p:nvSpPr>
        <p:spPr>
          <a:xfrm>
            <a:off x="4087024" y="1905253"/>
            <a:ext cx="7444596" cy="45531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400" b="1" dirty="0" smtClean="0"/>
              <a:t>Педагогическое кредо:</a:t>
            </a:r>
          </a:p>
          <a:p>
            <a:pPr>
              <a:buFont typeface="Wingdings" panose="05000000000000000000" pitchFamily="2" charset="2"/>
              <a:buChar char="ü"/>
            </a:pPr>
            <a:endParaRPr lang="ru-RU" dirty="0" smtClean="0"/>
          </a:p>
          <a:p>
            <a:pPr marL="0" indent="0" algn="ctr">
              <a:buNone/>
            </a:pPr>
            <a:r>
              <a:rPr lang="ru-RU" sz="2400" dirty="0" smtClean="0"/>
              <a:t>«</a:t>
            </a:r>
            <a:r>
              <a:rPr lang="ru-RU" sz="2400" dirty="0"/>
              <a:t>Быть требовательным не только к ученикам, но и к себе, не останавливаться на </a:t>
            </a:r>
            <a:r>
              <a:rPr lang="ru-RU" sz="2400" dirty="0" smtClean="0"/>
              <a:t>достигнутом и </a:t>
            </a:r>
            <a:r>
              <a:rPr lang="ru-RU" sz="2400" dirty="0"/>
              <a:t>постоянно совершенствоваться»</a:t>
            </a:r>
          </a:p>
        </p:txBody>
      </p:sp>
      <p:pic>
        <p:nvPicPr>
          <p:cNvPr id="7" name="Picture 2" descr="http://www.playcast.ru/uploads/2016/06/05/18896427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4041" y="4181826"/>
            <a:ext cx="2217959" cy="2587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91342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9034">
        <p:fade/>
      </p:transition>
    </mc:Choice>
    <mc:Fallback>
      <p:transition spd="med" advTm="903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91378" y="2550543"/>
            <a:ext cx="5418847" cy="1326321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Инновационные </a:t>
            </a:r>
            <a:r>
              <a:rPr lang="ru-RU" dirty="0"/>
              <a:t>подходы к обучению предмета «Химия» посредством создания кружка </a:t>
            </a:r>
            <a:br>
              <a:rPr lang="ru-RU" dirty="0"/>
            </a:br>
            <a:r>
              <a:rPr lang="ru-RU" dirty="0"/>
              <a:t>    «ШКОЛА ЮНЫХ ВОЛШЕБНИЦ»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015833" y="474298"/>
            <a:ext cx="4461314" cy="552245"/>
          </a:xfrm>
        </p:spPr>
        <p:txBody>
          <a:bodyPr/>
          <a:lstStyle/>
          <a:p>
            <a:pPr algn="ctr"/>
            <a:r>
              <a:rPr lang="ru-RU" dirty="0" smtClean="0"/>
              <a:t>Название Проекта:</a:t>
            </a:r>
            <a:endParaRPr lang="ru-RU" dirty="0"/>
          </a:p>
        </p:txBody>
      </p:sp>
      <p:pic>
        <p:nvPicPr>
          <p:cNvPr id="4" name="Рисунок 3" descr="C:\Users\iceman3D\Desktop\ХИМИЯ\фото практика на Химии\DSCF6425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901" y="846040"/>
            <a:ext cx="5456986" cy="39674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6" name="Picture 2" descr="http://animaciatop.ru/pictures/skazki/skazkai-62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1378" y="4688821"/>
            <a:ext cx="4985769" cy="1994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75990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060">
        <p:fade/>
      </p:transition>
    </mc:Choice>
    <mc:Fallback>
      <p:transition spd="med" advTm="1006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17312" y="92015"/>
            <a:ext cx="10353761" cy="1326321"/>
          </a:xfrm>
        </p:spPr>
        <p:txBody>
          <a:bodyPr/>
          <a:lstStyle/>
          <a:p>
            <a:r>
              <a:rPr lang="ru-RU" dirty="0">
                <a:effectLst/>
              </a:rPr>
              <a:t>формы </a:t>
            </a:r>
            <a:r>
              <a:rPr lang="ru-RU" dirty="0" smtClean="0">
                <a:effectLst/>
              </a:rPr>
              <a:t>реализации проекта: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33381" y="1250831"/>
            <a:ext cx="5805578" cy="5253486"/>
          </a:xfrm>
        </p:spPr>
        <p:txBody>
          <a:bodyPr>
            <a:normAutofit/>
          </a:bodyPr>
          <a:lstStyle/>
          <a:p>
            <a:r>
              <a:rPr lang="ru-RU" dirty="0" smtClean="0"/>
              <a:t>кружковая </a:t>
            </a:r>
            <a:r>
              <a:rPr lang="ru-RU" dirty="0"/>
              <a:t>деятельность;</a:t>
            </a:r>
          </a:p>
          <a:p>
            <a:r>
              <a:rPr lang="ru-RU" dirty="0" smtClean="0"/>
              <a:t>самостоятельная </a:t>
            </a:r>
            <a:r>
              <a:rPr lang="ru-RU" dirty="0"/>
              <a:t>исследовательская деятельность обучающихся (мини-проекты);</a:t>
            </a:r>
          </a:p>
          <a:p>
            <a:r>
              <a:rPr lang="ru-RU" dirty="0" smtClean="0"/>
              <a:t>конкурс </a:t>
            </a:r>
            <a:r>
              <a:rPr lang="ru-RU" dirty="0"/>
              <a:t>исследовательских проектов;</a:t>
            </a:r>
          </a:p>
          <a:p>
            <a:r>
              <a:rPr lang="ru-RU" dirty="0" smtClean="0"/>
              <a:t>защита </a:t>
            </a:r>
            <a:r>
              <a:rPr lang="ru-RU" dirty="0"/>
              <a:t>исследовательских работ в МАН и т.д.</a:t>
            </a:r>
          </a:p>
          <a:p>
            <a:r>
              <a:rPr lang="ru-RU" dirty="0" smtClean="0"/>
              <a:t>регулярное </a:t>
            </a:r>
            <a:r>
              <a:rPr lang="ru-RU" dirty="0"/>
              <a:t>издание наглядных плакатов, листовок, буклетов;</a:t>
            </a:r>
          </a:p>
          <a:p>
            <a:r>
              <a:rPr lang="ru-RU" dirty="0" smtClean="0"/>
              <a:t>создание </a:t>
            </a:r>
            <a:r>
              <a:rPr lang="ru-RU" dirty="0"/>
              <a:t>и систематическое обновление страницы «Школа юных волшебниц» на официальном сайте МБОУ «Школа-гимназия №1» городского округа Судак РК;</a:t>
            </a:r>
          </a:p>
          <a:p>
            <a:r>
              <a:rPr lang="ru-RU" dirty="0" smtClean="0"/>
              <a:t>выпуск </a:t>
            </a:r>
            <a:r>
              <a:rPr lang="ru-RU" dirty="0"/>
              <a:t>альманаха «Школа юных волшебниц».</a:t>
            </a:r>
          </a:p>
          <a:p>
            <a:endParaRPr lang="ru-RU" dirty="0"/>
          </a:p>
        </p:txBody>
      </p:sp>
      <p:pic>
        <p:nvPicPr>
          <p:cNvPr id="4" name="Рисунок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701" y="1453607"/>
            <a:ext cx="5603635" cy="38244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2" descr="http://www.magicwish.ru/new/podpishisj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5706" y="416078"/>
            <a:ext cx="1059310" cy="1271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81216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6383">
        <p:fade/>
      </p:transition>
    </mc:Choice>
    <mc:Fallback>
      <p:transition spd="med" advTm="1638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6813" y="3053595"/>
            <a:ext cx="11516869" cy="3695136"/>
          </a:xfrm>
        </p:spPr>
        <p:txBody>
          <a:bodyPr>
            <a:normAutofit/>
          </a:bodyPr>
          <a:lstStyle/>
          <a:p>
            <a:r>
              <a:rPr lang="ru-RU" dirty="0" smtClean="0"/>
              <a:t>Возраст обучающихся: 14-15 лет</a:t>
            </a:r>
          </a:p>
          <a:p>
            <a:r>
              <a:rPr lang="ru-RU" dirty="0" smtClean="0"/>
              <a:t>Особенность Проекта: гендерный подход</a:t>
            </a:r>
          </a:p>
          <a:p>
            <a:r>
              <a:rPr lang="ru-RU" dirty="0"/>
              <a:t>Наш кружок ориентирован на учениц 8-9 классов с целью применения основ занимательной химии в повседневной жизни, привития интереса к химии посредством реализации ученических проектов, интересных данной категории учащихся – учениц подросткового возраста. </a:t>
            </a:r>
            <a:r>
              <a:rPr lang="ru-RU" dirty="0" smtClean="0"/>
              <a:t>В </a:t>
            </a:r>
            <a:r>
              <a:rPr lang="ru-RU" dirty="0"/>
              <a:t>программе занятий кружка «Школа юных волшебниц» предлагается тематика теоретических и практических занятий с учащимися, направленных на удовлетворение индивидуальных познавательных запросов учащихся.</a:t>
            </a:r>
          </a:p>
        </p:txBody>
      </p:sp>
      <p:pic>
        <p:nvPicPr>
          <p:cNvPr id="4" name="Рисунок 3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23" t="9268" r="26548" b="29022"/>
          <a:stretch/>
        </p:blipFill>
        <p:spPr bwMode="auto">
          <a:xfrm>
            <a:off x="6142007" y="73540"/>
            <a:ext cx="5082418" cy="3998127"/>
          </a:xfrm>
          <a:prstGeom prst="ellipse">
            <a:avLst/>
          </a:prstGeom>
          <a:ln w="63500" cap="rnd"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244" name="Picture 4" descr="http://img1.liveinternet.ru/images/attach/c/5/88/443/88443699_1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511" y="853325"/>
            <a:ext cx="4800600" cy="1895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75954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0845">
        <p:fade/>
      </p:transition>
    </mc:Choice>
    <mc:Fallback>
      <p:transition spd="med" advTm="2084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10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96" y="126521"/>
            <a:ext cx="10353761" cy="1326321"/>
          </a:xfrm>
        </p:spPr>
        <p:txBody>
          <a:bodyPr/>
          <a:lstStyle/>
          <a:p>
            <a:r>
              <a:rPr lang="ru-RU" dirty="0" smtClean="0"/>
              <a:t>Актуальность проекта: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1509" y="1143165"/>
            <a:ext cx="6098875" cy="4120386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/>
              <a:t>необходимость реализации проекта, способствующего </a:t>
            </a:r>
            <a:r>
              <a:rPr lang="ru-RU" dirty="0"/>
              <a:t>максимальному раскрытию потенциальных возможностей одаренных детей, в том числе совершенствование системы выявления одаренных детей с раннего возраста, развития, оказания адресной поддержки каждому ребенку, проявившему незаурядные способности, разработка индивидуальных «образовательных маршрутов» с учетом специфики творческой и интеллектуальной одаренности ребенка, формирование личностного и профессионального самоопределения. </a:t>
            </a:r>
          </a:p>
        </p:txBody>
      </p:sp>
      <p:pic>
        <p:nvPicPr>
          <p:cNvPr id="5" name="Picture 2" descr="http://bm.img.com.ua/berlin/storage/orig/8/45/34482236ee005cb33f0f13821efbf45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233" y="1452842"/>
            <a:ext cx="4504449" cy="300446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alagir3.osedu2.ru/portals/40/Files/%D0%A3%D1%87%D0%B8%D1%82%D0%B5%D0%BB%D1%8F/%D0%91%D1%83%D0%B3%D1%83%D0%BB%D0%BE%D0%B2%D0%B0/25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4001" y="5329353"/>
            <a:ext cx="7901532" cy="110451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www.magicwish.ru/new/podpishisj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3901" y="214570"/>
            <a:ext cx="1059310" cy="1271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92422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1183">
        <p:fade/>
      </p:transition>
    </mc:Choice>
    <mc:Fallback>
      <p:transition spd="med" advTm="2118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96" y="0"/>
            <a:ext cx="10353761" cy="1326321"/>
          </a:xfrm>
        </p:spPr>
        <p:txBody>
          <a:bodyPr/>
          <a:lstStyle/>
          <a:p>
            <a:r>
              <a:rPr lang="ru-RU" dirty="0" smtClean="0"/>
              <a:t>цель проекта: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417389" y="1949569"/>
            <a:ext cx="6098875" cy="3063815"/>
          </a:xfrm>
        </p:spPr>
        <p:txBody>
          <a:bodyPr>
            <a:normAutofit/>
          </a:bodyPr>
          <a:lstStyle/>
          <a:p>
            <a:r>
              <a:rPr lang="ru-RU" dirty="0"/>
              <a:t>создание условий для формирования и развития интеллектуальных и творческих способностей одаренных школьников через углубленное изучение химии и способствование предпрофессиональной подготовке учащихся.</a:t>
            </a:r>
          </a:p>
        </p:txBody>
      </p:sp>
      <p:pic>
        <p:nvPicPr>
          <p:cNvPr id="6" name="Рисунок 5" descr="C:\Users\iceman3D\Desktop\ХИМИЯ\фото практика на Химии\DSCF6428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889" y="1123658"/>
            <a:ext cx="5192500" cy="39695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4" descr="http://alagir3.osedu2.ru/portals/40/Files/%D0%A3%D1%87%D0%B8%D1%82%D0%B5%D0%BB%D1%8F/%D0%91%D1%83%D0%B3%D1%83%D0%BB%D0%BE%D0%B2%D0%B0/25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4001" y="5329353"/>
            <a:ext cx="7901532" cy="110451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www.magicwish.ru/new/podpishisj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4201" y="366772"/>
            <a:ext cx="1059310" cy="1271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09300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3067">
        <p:fade/>
      </p:transition>
    </mc:Choice>
    <mc:Fallback>
      <p:transition spd="med" advTm="1306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96" y="126521"/>
            <a:ext cx="10353761" cy="1326321"/>
          </a:xfrm>
        </p:spPr>
        <p:txBody>
          <a:bodyPr/>
          <a:lstStyle/>
          <a:p>
            <a:r>
              <a:rPr lang="ru-RU" dirty="0" smtClean="0"/>
              <a:t>задачи проекта: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02820" y="1777211"/>
            <a:ext cx="5468720" cy="3398638"/>
          </a:xfrm>
        </p:spPr>
        <p:txBody>
          <a:bodyPr>
            <a:normAutofit/>
          </a:bodyPr>
          <a:lstStyle/>
          <a:p>
            <a:r>
              <a:rPr lang="ru-RU" dirty="0" smtClean="0"/>
              <a:t>Разработать </a:t>
            </a:r>
            <a:r>
              <a:rPr lang="ru-RU" dirty="0"/>
              <a:t>Рабочую программу кружка «Школа юных волшебниц»;</a:t>
            </a:r>
          </a:p>
          <a:p>
            <a:r>
              <a:rPr lang="ru-RU" dirty="0" smtClean="0"/>
              <a:t>Реализовать </a:t>
            </a:r>
            <a:r>
              <a:rPr lang="ru-RU" dirty="0"/>
              <a:t>Рабочую программу кружка «Школа юных волшебниц» в ходе теоретических и практических занятий, в ходе которой будут достигнуты учебные </a:t>
            </a:r>
            <a:r>
              <a:rPr lang="ru-RU" dirty="0" smtClean="0"/>
              <a:t>цели</a:t>
            </a:r>
            <a:endParaRPr lang="ru-RU" dirty="0"/>
          </a:p>
          <a:p>
            <a:endParaRPr lang="ru-RU" dirty="0"/>
          </a:p>
        </p:txBody>
      </p:sp>
      <p:pic>
        <p:nvPicPr>
          <p:cNvPr id="8" name="Рисунок 7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23" t="9268" r="26548" b="29022"/>
          <a:stretch/>
        </p:blipFill>
        <p:spPr bwMode="auto">
          <a:xfrm>
            <a:off x="503866" y="1452842"/>
            <a:ext cx="5500119" cy="43096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28" name="Picture 4" descr="http://www.playcast.ru/uploads/2015/08/11/14655061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6942" y="4403815"/>
            <a:ext cx="3800475" cy="197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28252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5688">
        <p:fade/>
      </p:transition>
    </mc:Choice>
    <mc:Fallback>
      <p:transition spd="med" advTm="1568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mask">
  <a:themeElements>
    <a:clrScheme name="Фиолетовый II">
      <a:dk1>
        <a:sysClr val="windowText" lastClr="000000"/>
      </a:dk1>
      <a:lt1>
        <a:sysClr val="window" lastClr="FFFFFF"/>
      </a:lt1>
      <a:dk2>
        <a:srgbClr val="632E62"/>
      </a:dk2>
      <a:lt2>
        <a:srgbClr val="EAE5EB"/>
      </a:lt2>
      <a:accent1>
        <a:srgbClr val="92278F"/>
      </a:accent1>
      <a:accent2>
        <a:srgbClr val="9B57D3"/>
      </a:accent2>
      <a:accent3>
        <a:srgbClr val="755DD9"/>
      </a:accent3>
      <a:accent4>
        <a:srgbClr val="665EB8"/>
      </a:accent4>
      <a:accent5>
        <a:srgbClr val="45A5ED"/>
      </a:accent5>
      <a:accent6>
        <a:srgbClr val="5982DB"/>
      </a:accent6>
      <a:hlink>
        <a:srgbClr val="0066FF"/>
      </a:hlink>
      <a:folHlink>
        <a:srgbClr val="666699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746EEEEA-FB6A-406B-B510-531588D5481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TM04033921[[fn=Дамаск]]</Template>
  <TotalTime>1097</TotalTime>
  <Words>1192</Words>
  <Application>Microsoft Office PowerPoint</Application>
  <PresentationFormat>Широкоэкранный</PresentationFormat>
  <Paragraphs>179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7" baseType="lpstr">
      <vt:lpstr>Arial</vt:lpstr>
      <vt:lpstr>Bookman Old Style</vt:lpstr>
      <vt:lpstr>Calibri</vt:lpstr>
      <vt:lpstr>Rockwell</vt:lpstr>
      <vt:lpstr>Times New Roman</vt:lpstr>
      <vt:lpstr>Wingdings</vt:lpstr>
      <vt:lpstr>Damask</vt:lpstr>
      <vt:lpstr>«ШКОЛА ЮНЫХ ВОЛШЕБНИЦ»</vt:lpstr>
      <vt:lpstr>Овсянникова Татьяна Владимировна</vt:lpstr>
      <vt:lpstr>Овсянникова Татьяна Владимировна</vt:lpstr>
      <vt:lpstr>Инновационные подходы к обучению предмета «Химия» посредством создания кружка      «ШКОЛА ЮНЫХ ВОЛШЕБНИЦ» </vt:lpstr>
      <vt:lpstr>формы реализации проекта:</vt:lpstr>
      <vt:lpstr>Презентация PowerPoint</vt:lpstr>
      <vt:lpstr>Актуальность проекта:</vt:lpstr>
      <vt:lpstr>цель проекта:</vt:lpstr>
      <vt:lpstr>задачи проекта:</vt:lpstr>
      <vt:lpstr>Учебные цели:</vt:lpstr>
      <vt:lpstr>Сроки и этапы реализации Проекта:</vt:lpstr>
      <vt:lpstr>Ожидаемые результаты Проекта:</vt:lpstr>
      <vt:lpstr>Тематические направления проекта</vt:lpstr>
      <vt:lpstr>Раздел 1.    Система работы с талантливыми детьми, проявляющими интерес к предметной области «Химия»</vt:lpstr>
      <vt:lpstr>Раздел 2.    Деятельность кружка «Школа юных волшебниц» как основа реализации Проекта</vt:lpstr>
      <vt:lpstr>Ученический Проект «Красота и химия»</vt:lpstr>
      <vt:lpstr>Ученический Проект «чудо мыльных пузырьков»</vt:lpstr>
      <vt:lpstr>Ученический Проект «Вода – удивительная и удивляющая»</vt:lpstr>
      <vt:lpstr>Ученический Проект «выращивание кристаллов»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Семейный</dc:creator>
  <cp:lastModifiedBy>Семейный</cp:lastModifiedBy>
  <cp:revision>37</cp:revision>
  <dcterms:created xsi:type="dcterms:W3CDTF">2016-11-12T15:13:53Z</dcterms:created>
  <dcterms:modified xsi:type="dcterms:W3CDTF">2016-11-13T20:12:24Z</dcterms:modified>
</cp:coreProperties>
</file>