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theme/themeOverride27.xml" ContentType="application/vnd.openxmlformats-officedocument.themeOverride+xml"/>
  <Override PartName="/ppt/charts/chart28.xml" ContentType="application/vnd.openxmlformats-officedocument.drawingml.chart+xml"/>
  <Override PartName="/ppt/theme/themeOverride28.xml" ContentType="application/vnd.openxmlformats-officedocument.themeOverride+xml"/>
  <Override PartName="/ppt/charts/chart29.xml" ContentType="application/vnd.openxmlformats-officedocument.drawingml.chart+xml"/>
  <Override PartName="/ppt/theme/themeOverride29.xml" ContentType="application/vnd.openxmlformats-officedocument.themeOverride+xml"/>
  <Override PartName="/ppt/charts/chart30.xml" ContentType="application/vnd.openxmlformats-officedocument.drawingml.chart+xml"/>
  <Override PartName="/ppt/theme/themeOverride30.xml" ContentType="application/vnd.openxmlformats-officedocument.themeOverride+xml"/>
  <Override PartName="/ppt/charts/chart31.xml" ContentType="application/vnd.openxmlformats-officedocument.drawingml.chart+xml"/>
  <Override PartName="/ppt/theme/themeOverride31.xml" ContentType="application/vnd.openxmlformats-officedocument.themeOverride+xml"/>
  <Override PartName="/ppt/charts/chart32.xml" ContentType="application/vnd.openxmlformats-officedocument.drawingml.chart+xml"/>
  <Override PartName="/ppt/theme/themeOverride32.xml" ContentType="application/vnd.openxmlformats-officedocument.themeOverride+xml"/>
  <Override PartName="/ppt/charts/chart33.xml" ContentType="application/vnd.openxmlformats-officedocument.drawingml.chart+xml"/>
  <Override PartName="/ppt/theme/themeOverride33.xml" ContentType="application/vnd.openxmlformats-officedocument.themeOverride+xml"/>
  <Override PartName="/ppt/charts/chart34.xml" ContentType="application/vnd.openxmlformats-officedocument.drawingml.chart+xml"/>
  <Override PartName="/ppt/theme/themeOverride34.xml" ContentType="application/vnd.openxmlformats-officedocument.themeOverride+xml"/>
  <Override PartName="/ppt/charts/chart35.xml" ContentType="application/vnd.openxmlformats-officedocument.drawingml.chart+xml"/>
  <Override PartName="/ppt/theme/themeOverride35.xml" ContentType="application/vnd.openxmlformats-officedocument.themeOverride+xml"/>
  <Override PartName="/ppt/charts/chart36.xml" ContentType="application/vnd.openxmlformats-officedocument.drawingml.chart+xml"/>
  <Override PartName="/ppt/theme/themeOverride3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5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6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8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9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0.xlsx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1.xlsx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2.xlsx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3.xlsx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4.xlsx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5.xlsx"/><Relationship Id="rId1" Type="http://schemas.openxmlformats.org/officeDocument/2006/relationships/themeOverride" Target="../theme/themeOverride25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6.xlsx"/><Relationship Id="rId1" Type="http://schemas.openxmlformats.org/officeDocument/2006/relationships/themeOverride" Target="../theme/themeOverride26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7.xlsx"/><Relationship Id="rId1" Type="http://schemas.openxmlformats.org/officeDocument/2006/relationships/themeOverride" Target="../theme/themeOverride27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8.xlsx"/><Relationship Id="rId1" Type="http://schemas.openxmlformats.org/officeDocument/2006/relationships/themeOverride" Target="../theme/themeOverride28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9.xlsx"/><Relationship Id="rId1" Type="http://schemas.openxmlformats.org/officeDocument/2006/relationships/themeOverride" Target="../theme/themeOverride29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0.xlsx"/><Relationship Id="rId1" Type="http://schemas.openxmlformats.org/officeDocument/2006/relationships/themeOverride" Target="../theme/themeOverride30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1.xlsx"/><Relationship Id="rId1" Type="http://schemas.openxmlformats.org/officeDocument/2006/relationships/themeOverride" Target="../theme/themeOverride31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2.xlsx"/><Relationship Id="rId1" Type="http://schemas.openxmlformats.org/officeDocument/2006/relationships/themeOverride" Target="../theme/themeOverride32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3.xlsx"/><Relationship Id="rId1" Type="http://schemas.openxmlformats.org/officeDocument/2006/relationships/themeOverride" Target="../theme/themeOverride33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4.xlsx"/><Relationship Id="rId1" Type="http://schemas.openxmlformats.org/officeDocument/2006/relationships/themeOverride" Target="../theme/themeOverride34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5.xlsx"/><Relationship Id="rId1" Type="http://schemas.openxmlformats.org/officeDocument/2006/relationships/themeOverride" Target="../theme/themeOverride35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6.xlsx"/><Relationship Id="rId1" Type="http://schemas.openxmlformats.org/officeDocument/2006/relationships/themeOverride" Target="../theme/themeOverride36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результаты!$A$14</c:f>
              <c:strCache>
                <c:ptCount val="1"/>
                <c:pt idx="0">
                  <c:v>высокая культура ЗОЖ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результаты!$B$13:$E$13</c:f>
              <c:strCache>
                <c:ptCount val="4"/>
                <c:pt idx="0">
                  <c:v>8А</c:v>
                </c:pt>
                <c:pt idx="1">
                  <c:v>8Б</c:v>
                </c:pt>
                <c:pt idx="2">
                  <c:v>8В</c:v>
                </c:pt>
                <c:pt idx="3">
                  <c:v>8Г</c:v>
                </c:pt>
              </c:strCache>
            </c:strRef>
          </c:cat>
          <c:val>
            <c:numRef>
              <c:f>результаты!$B$14:$E$14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результаты!$A$15</c:f>
              <c:strCache>
                <c:ptCount val="1"/>
                <c:pt idx="0">
                  <c:v>достаточная культура ЗОЖ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результаты!$B$13:$E$13</c:f>
              <c:strCache>
                <c:ptCount val="4"/>
                <c:pt idx="0">
                  <c:v>8А</c:v>
                </c:pt>
                <c:pt idx="1">
                  <c:v>8Б</c:v>
                </c:pt>
                <c:pt idx="2">
                  <c:v>8В</c:v>
                </c:pt>
                <c:pt idx="3">
                  <c:v>8Г</c:v>
                </c:pt>
              </c:strCache>
            </c:strRef>
          </c:cat>
          <c:val>
            <c:numRef>
              <c:f>результаты!$B$15:$E$15</c:f>
              <c:numCache>
                <c:formatCode>General</c:formatCode>
                <c:ptCount val="4"/>
                <c:pt idx="0">
                  <c:v>15</c:v>
                </c:pt>
                <c:pt idx="1">
                  <c:v>14</c:v>
                </c:pt>
                <c:pt idx="2">
                  <c:v>16</c:v>
                </c:pt>
                <c:pt idx="3">
                  <c:v>13</c:v>
                </c:pt>
              </c:numCache>
            </c:numRef>
          </c:val>
        </c:ser>
        <c:ser>
          <c:idx val="2"/>
          <c:order val="2"/>
          <c:tx>
            <c:strRef>
              <c:f>результаты!$A$16</c:f>
              <c:strCache>
                <c:ptCount val="1"/>
                <c:pt idx="0">
                  <c:v>удовлетворительная культура ЗОЖ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результаты!$B$13:$E$13</c:f>
              <c:strCache>
                <c:ptCount val="4"/>
                <c:pt idx="0">
                  <c:v>8А</c:v>
                </c:pt>
                <c:pt idx="1">
                  <c:v>8Б</c:v>
                </c:pt>
                <c:pt idx="2">
                  <c:v>8В</c:v>
                </c:pt>
                <c:pt idx="3">
                  <c:v>8Г</c:v>
                </c:pt>
              </c:strCache>
            </c:strRef>
          </c:cat>
          <c:val>
            <c:numRef>
              <c:f>результаты!$B$16:$E$16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</c:ser>
        <c:ser>
          <c:idx val="3"/>
          <c:order val="3"/>
          <c:tx>
            <c:strRef>
              <c:f>результаты!$A$17</c:f>
              <c:strCache>
                <c:ptCount val="1"/>
                <c:pt idx="0">
                  <c:v>низкая культура ЗОЖ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359503811277578E-2"/>
                  <c:y val="-4.6033379357530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111111111111112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666666666666666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793476241086291E-2"/>
                  <c:y val="-4.5770448150351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результаты!$B$13:$E$13</c:f>
              <c:strCache>
                <c:ptCount val="4"/>
                <c:pt idx="0">
                  <c:v>8А</c:v>
                </c:pt>
                <c:pt idx="1">
                  <c:v>8Б</c:v>
                </c:pt>
                <c:pt idx="2">
                  <c:v>8В</c:v>
                </c:pt>
                <c:pt idx="3">
                  <c:v>8Г</c:v>
                </c:pt>
              </c:strCache>
            </c:strRef>
          </c:cat>
          <c:val>
            <c:numRef>
              <c:f>результаты!$B$17:$E$17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1975168"/>
        <c:axId val="77071488"/>
        <c:axId val="0"/>
      </c:bar3DChart>
      <c:catAx>
        <c:axId val="171975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77071488"/>
        <c:crosses val="autoZero"/>
        <c:auto val="1"/>
        <c:lblAlgn val="ctr"/>
        <c:lblOffset val="100"/>
        <c:noMultiLvlLbl val="0"/>
      </c:catAx>
      <c:valAx>
        <c:axId val="770714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71975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725527547086702"/>
          <c:y val="0.29634227436887045"/>
          <c:w val="0.36274472452913292"/>
          <c:h val="0.407315451262259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9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737095363079616E-3"/>
          <c:y val="0"/>
          <c:w val="0.80403455818022751"/>
          <c:h val="0.82870370370370372"/>
        </c:manualLayout>
      </c:layout>
      <c:pie3DChart>
        <c:varyColors val="1"/>
        <c:ser>
          <c:idx val="0"/>
          <c:order val="0"/>
          <c:tx>
            <c:strRef>
              <c:f>'8Б'!$D$12:$D$15</c:f>
              <c:strCache>
                <c:ptCount val="1"/>
                <c:pt idx="0">
                  <c:v>18% 68% 14% 0%</c:v>
                </c:pt>
              </c:strCache>
            </c:strRef>
          </c:tx>
          <c:explosion val="16"/>
          <c:dLbls>
            <c:dLbl>
              <c:idx val="0"/>
              <c:layout>
                <c:manualLayout>
                  <c:x val="-0.12060072178477693"/>
                  <c:y val="-0.136263852435112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312412510936136"/>
                  <c:y val="-3.8164916885389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1490824584426949"/>
                  <c:y val="6.2097550306211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9441163604549412E-3"/>
                  <c:y val="-6.9149168853893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результаты!$O$14:$O$17</c:f>
              <c:strCache>
                <c:ptCount val="4"/>
                <c:pt idx="0">
                  <c:v>высокая культура ЗОЖ</c:v>
                </c:pt>
                <c:pt idx="1">
                  <c:v>достаточная культура ЗОЖ</c:v>
                </c:pt>
                <c:pt idx="2">
                  <c:v>удовлетворительная культура ЗОЖ</c:v>
                </c:pt>
                <c:pt idx="3">
                  <c:v>низкая культура ЗОЖ</c:v>
                </c:pt>
              </c:strCache>
            </c:strRef>
          </c:cat>
          <c:val>
            <c:numRef>
              <c:f>'8Б'!$D$12:$D$15</c:f>
              <c:numCache>
                <c:formatCode>0%</c:formatCode>
                <c:ptCount val="4"/>
                <c:pt idx="0">
                  <c:v>0.18181818181818182</c:v>
                </c:pt>
                <c:pt idx="1">
                  <c:v>0.68181818181818177</c:v>
                </c:pt>
                <c:pt idx="2">
                  <c:v>0.13636363636363635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1228417698978768"/>
          <c:y val="0.74006591860163684"/>
          <c:w val="0.48771582301021243"/>
          <c:h val="0.24844123651210265"/>
        </c:manualLayout>
      </c:layout>
      <c:overlay val="0"/>
      <c:txPr>
        <a:bodyPr/>
        <a:lstStyle/>
        <a:p>
          <a:pPr rtl="0"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1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27688465792358E-2"/>
          <c:y val="5.2910787690256637E-2"/>
          <c:w val="0.71453379143610896"/>
          <c:h val="0.7405191089878902"/>
        </c:manualLayout>
      </c:layout>
      <c:pie3DChart>
        <c:varyColors val="1"/>
        <c:ser>
          <c:idx val="0"/>
          <c:order val="0"/>
          <c:explosion val="13"/>
          <c:dPt>
            <c:idx val="0"/>
            <c:bubble3D val="0"/>
          </c:dPt>
          <c:dLbls>
            <c:dLbl>
              <c:idx val="0"/>
              <c:layout>
                <c:manualLayout>
                  <c:x val="0.15631058617672797"/>
                  <c:y val="-0.136263852435112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7431321084864391E-2"/>
                  <c:y val="7.7575823855351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5234294033664583"/>
                  <c:y val="0.119895661711346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8918561287551799E-2"/>
                  <c:y val="-0.173337714249244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результаты!$O$21:$O$24</c:f>
              <c:strCache>
                <c:ptCount val="4"/>
                <c:pt idx="0">
                  <c:v>отсутствие вредных привычек</c:v>
                </c:pt>
                <c:pt idx="1">
                  <c:v>незначительное проявление вредных привычек</c:v>
                </c:pt>
                <c:pt idx="2">
                  <c:v>умеренное проявление вредных привычек</c:v>
                </c:pt>
                <c:pt idx="3">
                  <c:v>существенное проявление вредных привычек</c:v>
                </c:pt>
              </c:strCache>
            </c:strRef>
          </c:cat>
          <c:val>
            <c:numRef>
              <c:f>'8Б'!$D$19:$D$22</c:f>
              <c:numCache>
                <c:formatCode>0%</c:formatCode>
                <c:ptCount val="4"/>
                <c:pt idx="0">
                  <c:v>0.72727272727272729</c:v>
                </c:pt>
                <c:pt idx="1">
                  <c:v>0.18181818181818182</c:v>
                </c:pt>
                <c:pt idx="2">
                  <c:v>4.5454545454545456E-2</c:v>
                </c:pt>
                <c:pt idx="3">
                  <c:v>4.5454545454545456E-2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7.3002668028593828E-2"/>
          <c:y val="0.78137234751694251"/>
          <c:w val="0.72699737342616988"/>
          <c:h val="0.21553355182757472"/>
        </c:manualLayout>
      </c:layout>
      <c:overlay val="0"/>
      <c:txPr>
        <a:bodyPr/>
        <a:lstStyle/>
        <a:p>
          <a:pPr rtl="0"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73709536307962E-3"/>
          <c:y val="0"/>
          <c:w val="0.80403455818022751"/>
          <c:h val="0.82870370370370372"/>
        </c:manualLayout>
      </c:layout>
      <c:pie3DChart>
        <c:varyColors val="1"/>
        <c:ser>
          <c:idx val="0"/>
          <c:order val="0"/>
          <c:tx>
            <c:strRef>
              <c:f>'8Б'!$D$25:$D$28</c:f>
              <c:strCache>
                <c:ptCount val="1"/>
                <c:pt idx="0">
                  <c:v>23% 73% 5% 0%</c:v>
                </c:pt>
              </c:strCache>
            </c:strRef>
          </c:tx>
          <c:explosion val="25"/>
          <c:dPt>
            <c:idx val="0"/>
            <c:bubble3D val="0"/>
            <c:explosion val="20"/>
          </c:dPt>
          <c:dPt>
            <c:idx val="1"/>
            <c:bubble3D val="0"/>
            <c:explosion val="13"/>
          </c:dPt>
          <c:dLbls>
            <c:dLbl>
              <c:idx val="0"/>
              <c:layout>
                <c:manualLayout>
                  <c:x val="-0.12424496937882766"/>
                  <c:y val="-0.131920627185445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474584426946641"/>
                  <c:y val="2.1115357323005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0541844556953984E-2"/>
                  <c:y val="5.9473471504122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664479440069999E-3"/>
                  <c:y val="2.9398035343301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результаты!$O$27:$O$30</c:f>
              <c:strCache>
                <c:ptCount val="4"/>
                <c:pt idx="0">
                  <c:v>негативное отношение к вредным привычкам</c:v>
                </c:pt>
                <c:pt idx="1">
                  <c:v>нейтральное отношение к вредным привычкам</c:v>
                </c:pt>
                <c:pt idx="2">
                  <c:v>умеренно-позитивное отношение к вредным привычкам</c:v>
                </c:pt>
                <c:pt idx="3">
                  <c:v>позитивное отношение к вредным привычкам</c:v>
                </c:pt>
              </c:strCache>
            </c:strRef>
          </c:cat>
          <c:val>
            <c:numRef>
              <c:f>'8Б'!$D$25:$D$28</c:f>
              <c:numCache>
                <c:formatCode>0%</c:formatCode>
                <c:ptCount val="4"/>
                <c:pt idx="0">
                  <c:v>0.22727272727272727</c:v>
                </c:pt>
                <c:pt idx="1">
                  <c:v>0.72727272727272729</c:v>
                </c:pt>
                <c:pt idx="2">
                  <c:v>4.5454545454545456E-2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4.8890201224846934E-2"/>
          <c:y val="0.72068678915135531"/>
          <c:w val="0.94833202099737512"/>
          <c:h val="0.27621901428988077"/>
        </c:manualLayout>
      </c:layout>
      <c:overlay val="0"/>
      <c:txPr>
        <a:bodyPr/>
        <a:lstStyle/>
        <a:p>
          <a:pPr rtl="0"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9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063460682750879E-2"/>
          <c:y val="1.3103703257869531E-2"/>
          <c:w val="0.72625678040244968"/>
          <c:h val="0.75"/>
        </c:manualLayout>
      </c:layout>
      <c:pie3DChart>
        <c:varyColors val="1"/>
        <c:ser>
          <c:idx val="0"/>
          <c:order val="0"/>
          <c:tx>
            <c:strRef>
              <c:f>'8В'!$D$14:$D$17</c:f>
              <c:strCache>
                <c:ptCount val="1"/>
                <c:pt idx="0">
                  <c:v>25% 50% 19% 6%</c:v>
                </c:pt>
              </c:strCache>
            </c:strRef>
          </c:tx>
          <c:explosion val="5"/>
          <c:dLbls>
            <c:dLbl>
              <c:idx val="0"/>
              <c:layout>
                <c:manualLayout>
                  <c:x val="-0.11892371664056267"/>
                  <c:y val="-0.174609425380256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255807521362273"/>
                  <c:y val="-8.4822231584739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1567925525239222E-2"/>
                  <c:y val="0.108050523202324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7492382207985289E-2"/>
                  <c:y val="3.2396068889022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результаты!$O$14:$O$17</c:f>
              <c:strCache>
                <c:ptCount val="4"/>
                <c:pt idx="0">
                  <c:v>высокая культура ЗОЖ</c:v>
                </c:pt>
                <c:pt idx="1">
                  <c:v>достаточная культура ЗОЖ</c:v>
                </c:pt>
                <c:pt idx="2">
                  <c:v>удовлетворительная культура ЗОЖ</c:v>
                </c:pt>
                <c:pt idx="3">
                  <c:v>низкая культура ЗОЖ</c:v>
                </c:pt>
              </c:strCache>
            </c:strRef>
          </c:cat>
          <c:val>
            <c:numRef>
              <c:f>'8В'!$D$14:$D$17</c:f>
              <c:numCache>
                <c:formatCode>0%</c:formatCode>
                <c:ptCount val="4"/>
                <c:pt idx="0">
                  <c:v>0.25</c:v>
                </c:pt>
                <c:pt idx="1">
                  <c:v>0.5</c:v>
                </c:pt>
                <c:pt idx="2">
                  <c:v>0.1875</c:v>
                </c:pt>
                <c:pt idx="3">
                  <c:v>6.25E-2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1.8364534314390883E-2"/>
          <c:y val="0.72068678915135587"/>
          <c:w val="0.49668948168326738"/>
          <c:h val="0.27621901428988055"/>
        </c:manualLayout>
      </c:layout>
      <c:overlay val="0"/>
      <c:txPr>
        <a:bodyPr/>
        <a:lstStyle/>
        <a:p>
          <a:pPr rtl="0"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1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730147103705061E-2"/>
          <c:y val="0"/>
          <c:w val="0.77302691814685942"/>
          <c:h val="0.79676747394424574"/>
        </c:manualLayout>
      </c:layout>
      <c:pie3DChart>
        <c:varyColors val="1"/>
        <c:ser>
          <c:idx val="0"/>
          <c:order val="0"/>
          <c:tx>
            <c:strRef>
              <c:f>'8В'!$D$21:$D$24</c:f>
              <c:strCache>
                <c:ptCount val="1"/>
                <c:pt idx="0">
                  <c:v>75% 13% 13% 0%</c:v>
                </c:pt>
              </c:strCache>
            </c:strRef>
          </c:tx>
          <c:explosion val="24"/>
          <c:dPt>
            <c:idx val="0"/>
            <c:bubble3D val="0"/>
            <c:explosion val="12"/>
          </c:dPt>
          <c:dLbls>
            <c:dLbl>
              <c:idx val="0"/>
              <c:layout>
                <c:manualLayout>
                  <c:x val="0.15941134102423243"/>
                  <c:y val="0.118143203940715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4874906915705305"/>
                  <c:y val="-7.8436173814206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431373985228597"/>
                  <c:y val="-0.170513722000495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6606482329243779E-2"/>
                  <c:y val="-0.11048167900995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результаты!$O$21:$O$24</c:f>
              <c:strCache>
                <c:ptCount val="4"/>
                <c:pt idx="0">
                  <c:v>отсутствие вредных привычек</c:v>
                </c:pt>
                <c:pt idx="1">
                  <c:v>незначительное проявление вредных привычек</c:v>
                </c:pt>
                <c:pt idx="2">
                  <c:v>умеренное проявление вредных привычек</c:v>
                </c:pt>
                <c:pt idx="3">
                  <c:v>существенное проявление вредных привычек</c:v>
                </c:pt>
              </c:strCache>
            </c:strRef>
          </c:cat>
          <c:val>
            <c:numRef>
              <c:f>'8В'!$D$21:$D$24</c:f>
              <c:numCache>
                <c:formatCode>0%</c:formatCode>
                <c:ptCount val="4"/>
                <c:pt idx="0">
                  <c:v>0.75</c:v>
                </c:pt>
                <c:pt idx="1">
                  <c:v>0.125</c:v>
                </c:pt>
                <c:pt idx="2">
                  <c:v>0.125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"/>
          <c:y val="0.77883843958757493"/>
          <c:w val="0.99981785997680528"/>
          <c:h val="0.20976018184642808"/>
        </c:manualLayout>
      </c:layout>
      <c:overlay val="0"/>
      <c:txPr>
        <a:bodyPr/>
        <a:lstStyle/>
        <a:p>
          <a:pPr rtl="0"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7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73709536307962E-3"/>
          <c:y val="0"/>
          <c:w val="0.71324546920946907"/>
          <c:h val="0.73321457540856527"/>
        </c:manualLayout>
      </c:layout>
      <c:pie3DChart>
        <c:varyColors val="1"/>
        <c:ser>
          <c:idx val="0"/>
          <c:order val="0"/>
          <c:tx>
            <c:strRef>
              <c:f>'8В'!$D$27:$D$30</c:f>
              <c:strCache>
                <c:ptCount val="1"/>
                <c:pt idx="0">
                  <c:v>25% 63% 13% 0%</c:v>
                </c:pt>
              </c:strCache>
            </c:strRef>
          </c:tx>
          <c:explosion val="13"/>
          <c:dPt>
            <c:idx val="0"/>
            <c:bubble3D val="0"/>
          </c:dPt>
          <c:dLbls>
            <c:dLbl>
              <c:idx val="0"/>
              <c:layout>
                <c:manualLayout>
                  <c:x val="-0.12424496937882766"/>
                  <c:y val="-0.131920627185445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474584426946641"/>
                  <c:y val="2.1115357323005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3594108851293392E-2"/>
                  <c:y val="7.5537741517250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664479440069999E-3"/>
                  <c:y val="2.9398035343301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результаты!$O$27:$O$30</c:f>
              <c:strCache>
                <c:ptCount val="4"/>
                <c:pt idx="0">
                  <c:v>негативное отношение к вредным привычкам</c:v>
                </c:pt>
                <c:pt idx="1">
                  <c:v>нейтральное отношение к вредным привычкам</c:v>
                </c:pt>
                <c:pt idx="2">
                  <c:v>умеренно-позитивное отношение к вредным привычкам</c:v>
                </c:pt>
                <c:pt idx="3">
                  <c:v>позитивное отношение к вредным привычкам</c:v>
                </c:pt>
              </c:strCache>
            </c:strRef>
          </c:cat>
          <c:val>
            <c:numRef>
              <c:f>'8В'!$D$27:$D$30</c:f>
              <c:numCache>
                <c:formatCode>0%</c:formatCode>
                <c:ptCount val="4"/>
                <c:pt idx="0">
                  <c:v>0.25</c:v>
                </c:pt>
                <c:pt idx="1">
                  <c:v>0.625</c:v>
                </c:pt>
                <c:pt idx="2">
                  <c:v>0.125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29079768211408297"/>
          <c:y val="0.73306308316783486"/>
          <c:w val="0.70920231788591703"/>
          <c:h val="0.22159014575296138"/>
        </c:manualLayout>
      </c:layout>
      <c:overlay val="0"/>
      <c:txPr>
        <a:bodyPr/>
        <a:lstStyle/>
        <a:p>
          <a:pPr rtl="0"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9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123778395957861E-2"/>
          <c:y val="1.3888888888888888E-2"/>
          <c:w val="0.76798464732646121"/>
          <c:h val="0.78998844301852644"/>
        </c:manualLayout>
      </c:layout>
      <c:pie3DChart>
        <c:varyColors val="1"/>
        <c:ser>
          <c:idx val="0"/>
          <c:order val="0"/>
          <c:tx>
            <c:strRef>
              <c:f>'9А'!$D$14:$D$17</c:f>
              <c:strCache>
                <c:ptCount val="1"/>
                <c:pt idx="0">
                  <c:v>15% 77% 8% 0%</c:v>
                </c:pt>
              </c:strCache>
            </c:strRef>
          </c:tx>
          <c:explosion val="17"/>
          <c:dLbls>
            <c:dLbl>
              <c:idx val="0"/>
              <c:layout>
                <c:manualLayout>
                  <c:x val="-0.11423386671640944"/>
                  <c:y val="-0.131923688695835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9391854080664389"/>
                  <c:y val="3.7876550301998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444976115359982E-2"/>
                  <c:y val="1.6457182264301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9441163604549412E-3"/>
                  <c:y val="-6.9149168853893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результаты!$O$14:$O$17</c:f>
              <c:strCache>
                <c:ptCount val="4"/>
                <c:pt idx="0">
                  <c:v>высокая культура ЗОЖ</c:v>
                </c:pt>
                <c:pt idx="1">
                  <c:v>достаточная культура ЗОЖ</c:v>
                </c:pt>
                <c:pt idx="2">
                  <c:v>удовлетворительная культура ЗОЖ</c:v>
                </c:pt>
                <c:pt idx="3">
                  <c:v>низкая культура ЗОЖ</c:v>
                </c:pt>
              </c:strCache>
            </c:strRef>
          </c:cat>
          <c:val>
            <c:numRef>
              <c:f>'9А'!$D$14:$D$17</c:f>
              <c:numCache>
                <c:formatCode>0%</c:formatCode>
                <c:ptCount val="4"/>
                <c:pt idx="0">
                  <c:v>0.15384615384615385</c:v>
                </c:pt>
                <c:pt idx="1">
                  <c:v>0.76923076923076927</c:v>
                </c:pt>
                <c:pt idx="2">
                  <c:v>7.6923076923076927E-2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2.0081953917648696E-2"/>
          <c:y val="0.74529638825660194"/>
          <c:w val="0.53939039423848956"/>
          <c:h val="0.25160931731099645"/>
        </c:manualLayout>
      </c:layout>
      <c:overlay val="0"/>
      <c:txPr>
        <a:bodyPr/>
        <a:lstStyle/>
        <a:p>
          <a:pPr rtl="0"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1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730147103705061E-2"/>
          <c:y val="0"/>
          <c:w val="0.77302691814685942"/>
          <c:h val="0.79676747394424574"/>
        </c:manualLayout>
      </c:layout>
      <c:pie3DChart>
        <c:varyColors val="1"/>
        <c:ser>
          <c:idx val="0"/>
          <c:order val="0"/>
          <c:tx>
            <c:strRef>
              <c:f>'9А'!$D$21:$D$24</c:f>
              <c:strCache>
                <c:ptCount val="1"/>
                <c:pt idx="0">
                  <c:v>85% 8% 8% 0%</c:v>
                </c:pt>
              </c:strCache>
            </c:strRef>
          </c:tx>
          <c:explosion val="33"/>
          <c:dPt>
            <c:idx val="0"/>
            <c:bubble3D val="0"/>
            <c:explosion val="23"/>
          </c:dPt>
          <c:dLbls>
            <c:dLbl>
              <c:idx val="0"/>
              <c:layout>
                <c:manualLayout>
                  <c:x val="0.11909980087682563"/>
                  <c:y val="0.104769321316026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8280148359583976E-2"/>
                  <c:y val="-0.115108362782818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9736311350020936E-2"/>
                  <c:y val="-0.157015046023078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5368506063428856E-2"/>
                  <c:y val="-0.12428481376339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результаты!$O$21:$O$24</c:f>
              <c:strCache>
                <c:ptCount val="4"/>
                <c:pt idx="0">
                  <c:v>отсутствие вредных привычек</c:v>
                </c:pt>
                <c:pt idx="1">
                  <c:v>незначительное проявление вредных привычек</c:v>
                </c:pt>
                <c:pt idx="2">
                  <c:v>умеренное проявление вредных привычек</c:v>
                </c:pt>
                <c:pt idx="3">
                  <c:v>существенное проявление вредных привычек</c:v>
                </c:pt>
              </c:strCache>
            </c:strRef>
          </c:cat>
          <c:val>
            <c:numRef>
              <c:f>'9А'!$D$21:$D$24</c:f>
              <c:numCache>
                <c:formatCode>0%</c:formatCode>
                <c:ptCount val="4"/>
                <c:pt idx="0">
                  <c:v>0.84615384615384615</c:v>
                </c:pt>
                <c:pt idx="1">
                  <c:v>7.6923076923076927E-2</c:v>
                </c:pt>
                <c:pt idx="2">
                  <c:v>7.6923076923076927E-2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"/>
          <c:y val="0.77883843958757493"/>
          <c:w val="0.78817460453112043"/>
          <c:h val="0.20976018184642808"/>
        </c:manualLayout>
      </c:layout>
      <c:overlay val="0"/>
      <c:txPr>
        <a:bodyPr/>
        <a:lstStyle/>
        <a:p>
          <a:pPr rtl="0"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7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71495823142938464"/>
          <c:h val="0.73321248316486864"/>
        </c:manualLayout>
      </c:layout>
      <c:pie3DChart>
        <c:varyColors val="1"/>
        <c:ser>
          <c:idx val="0"/>
          <c:order val="0"/>
          <c:tx>
            <c:strRef>
              <c:f>'9А'!$D$27:$D$30</c:f>
              <c:strCache>
                <c:ptCount val="1"/>
                <c:pt idx="0">
                  <c:v>38% 62% 0% 0%</c:v>
                </c:pt>
              </c:strCache>
            </c:strRef>
          </c:tx>
          <c:explosion val="25"/>
          <c:dPt>
            <c:idx val="0"/>
            <c:bubble3D val="0"/>
            <c:explosion val="28"/>
          </c:dPt>
          <c:dPt>
            <c:idx val="1"/>
            <c:bubble3D val="0"/>
            <c:explosion val="14"/>
          </c:dPt>
          <c:dLbls>
            <c:dLbl>
              <c:idx val="0"/>
              <c:layout>
                <c:manualLayout>
                  <c:x val="-0.12666096461123802"/>
                  <c:y val="-0.194747067997234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367363291445547"/>
                  <c:y val="0.111428472489323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2311539204928526E-3"/>
                  <c:y val="6.7326921245595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5817998913362747E-2"/>
                  <c:y val="-4.1281782687363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результаты!$O$27:$O$30</c:f>
              <c:strCache>
                <c:ptCount val="4"/>
                <c:pt idx="0">
                  <c:v>негативное отношение к вредным привычкам</c:v>
                </c:pt>
                <c:pt idx="1">
                  <c:v>нейтральное отношение к вредным привычкам</c:v>
                </c:pt>
                <c:pt idx="2">
                  <c:v>умеренно-позитивное отношение к вредным привычкам</c:v>
                </c:pt>
                <c:pt idx="3">
                  <c:v>позитивное отношение к вредным привычкам</c:v>
                </c:pt>
              </c:strCache>
            </c:strRef>
          </c:cat>
          <c:val>
            <c:numRef>
              <c:f>'9А'!$D$27:$D$30</c:f>
              <c:numCache>
                <c:formatCode>0%</c:formatCode>
                <c:ptCount val="4"/>
                <c:pt idx="0">
                  <c:v>0.38461538461538464</c:v>
                </c:pt>
                <c:pt idx="1">
                  <c:v>0.61538461538461542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23009144341648494"/>
          <c:y val="0.72068678915135531"/>
          <c:w val="0.76713070693819418"/>
          <c:h val="0.27621901428988077"/>
        </c:manualLayout>
      </c:layout>
      <c:overlay val="0"/>
      <c:txPr>
        <a:bodyPr/>
        <a:lstStyle/>
        <a:p>
          <a:pPr rtl="0"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9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737095363079616E-3"/>
          <c:y val="0"/>
          <c:w val="0.75403455818022747"/>
          <c:h val="0.77763890950505676"/>
        </c:manualLayout>
      </c:layout>
      <c:pie3DChart>
        <c:varyColors val="1"/>
        <c:ser>
          <c:idx val="0"/>
          <c:order val="0"/>
          <c:tx>
            <c:strRef>
              <c:f>'9Б'!$D$14:$D$17</c:f>
              <c:strCache>
                <c:ptCount val="1"/>
                <c:pt idx="0">
                  <c:v>24% 57% 19% 0%</c:v>
                </c:pt>
              </c:strCache>
            </c:strRef>
          </c:tx>
          <c:explosion val="5"/>
          <c:dLbls>
            <c:dLbl>
              <c:idx val="0"/>
              <c:layout>
                <c:manualLayout>
                  <c:x val="-0.1039339457567804"/>
                  <c:y val="-0.196449037620297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0034645669291337"/>
                  <c:y val="-1.038750364537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3157480314960629"/>
                  <c:y val="8.9875328083989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9441163604549412E-3"/>
                  <c:y val="-6.9149168853893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результаты!$O$14:$O$17</c:f>
              <c:strCache>
                <c:ptCount val="4"/>
                <c:pt idx="0">
                  <c:v>высокая культура ЗОЖ</c:v>
                </c:pt>
                <c:pt idx="1">
                  <c:v>достаточная культура ЗОЖ</c:v>
                </c:pt>
                <c:pt idx="2">
                  <c:v>удовлетворительная культура ЗОЖ</c:v>
                </c:pt>
                <c:pt idx="3">
                  <c:v>низкая культура ЗОЖ</c:v>
                </c:pt>
              </c:strCache>
            </c:strRef>
          </c:cat>
          <c:val>
            <c:numRef>
              <c:f>'9Б'!$D$14:$D$17</c:f>
              <c:numCache>
                <c:formatCode>0%</c:formatCode>
                <c:ptCount val="4"/>
                <c:pt idx="0">
                  <c:v>0.23809523809523808</c:v>
                </c:pt>
                <c:pt idx="1">
                  <c:v>0.5714285714285714</c:v>
                </c:pt>
                <c:pt idx="2">
                  <c:v>0.19047619047619047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0.74621931127516927"/>
          <c:w val="0.61222090988626421"/>
          <c:h val="0.25068664404044572"/>
        </c:manualLayout>
      </c:layout>
      <c:overlay val="0"/>
      <c:txPr>
        <a:bodyPr/>
        <a:lstStyle/>
        <a:p>
          <a:pPr rtl="0"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результаты!$A$21</c:f>
              <c:strCache>
                <c:ptCount val="1"/>
                <c:pt idx="0">
                  <c:v>отсутствие вредных привычек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результаты!$B$20:$E$20</c:f>
              <c:strCache>
                <c:ptCount val="4"/>
                <c:pt idx="0">
                  <c:v>8А</c:v>
                </c:pt>
                <c:pt idx="1">
                  <c:v>8Б</c:v>
                </c:pt>
                <c:pt idx="2">
                  <c:v>8В</c:v>
                </c:pt>
                <c:pt idx="3">
                  <c:v>8Г</c:v>
                </c:pt>
              </c:strCache>
            </c:strRef>
          </c:cat>
          <c:val>
            <c:numRef>
              <c:f>результаты!$B$21:$E$21</c:f>
              <c:numCache>
                <c:formatCode>General</c:formatCode>
                <c:ptCount val="4"/>
                <c:pt idx="0">
                  <c:v>16</c:v>
                </c:pt>
                <c:pt idx="1">
                  <c:v>13</c:v>
                </c:pt>
                <c:pt idx="2">
                  <c:v>15</c:v>
                </c:pt>
                <c:pt idx="3">
                  <c:v>10</c:v>
                </c:pt>
              </c:numCache>
            </c:numRef>
          </c:val>
        </c:ser>
        <c:ser>
          <c:idx val="1"/>
          <c:order val="1"/>
          <c:tx>
            <c:strRef>
              <c:f>результаты!$A$22</c:f>
              <c:strCache>
                <c:ptCount val="1"/>
                <c:pt idx="0">
                  <c:v>незначительное проявление вредных привычек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результаты!$B$20:$E$20</c:f>
              <c:strCache>
                <c:ptCount val="4"/>
                <c:pt idx="0">
                  <c:v>8А</c:v>
                </c:pt>
                <c:pt idx="1">
                  <c:v>8Б</c:v>
                </c:pt>
                <c:pt idx="2">
                  <c:v>8В</c:v>
                </c:pt>
                <c:pt idx="3">
                  <c:v>8Г</c:v>
                </c:pt>
              </c:strCache>
            </c:strRef>
          </c:cat>
          <c:val>
            <c:numRef>
              <c:f>результаты!$B$22:$E$22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6</c:v>
                </c:pt>
                <c:pt idx="3">
                  <c:v>7</c:v>
                </c:pt>
              </c:numCache>
            </c:numRef>
          </c:val>
        </c:ser>
        <c:ser>
          <c:idx val="2"/>
          <c:order val="2"/>
          <c:tx>
            <c:strRef>
              <c:f>результаты!$A$23</c:f>
              <c:strCache>
                <c:ptCount val="1"/>
                <c:pt idx="0">
                  <c:v>умеренное проявление вредных привычек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результаты!$B$20:$E$20</c:f>
              <c:strCache>
                <c:ptCount val="4"/>
                <c:pt idx="0">
                  <c:v>8А</c:v>
                </c:pt>
                <c:pt idx="1">
                  <c:v>8Б</c:v>
                </c:pt>
                <c:pt idx="2">
                  <c:v>8В</c:v>
                </c:pt>
                <c:pt idx="3">
                  <c:v>8Г</c:v>
                </c:pt>
              </c:strCache>
            </c:strRef>
          </c:cat>
          <c:val>
            <c:numRef>
              <c:f>результаты!$B$23:$E$23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результаты!$A$24</c:f>
              <c:strCache>
                <c:ptCount val="1"/>
                <c:pt idx="0">
                  <c:v>существенное проявление вредных привычек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151804014113374E-2"/>
                  <c:y val="-6.0900009426562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10798033936E-2"/>
                  <c:y val="-5.894273531897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666229221347331E-2"/>
                  <c:y val="-7.407480314960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666666666666666E-2"/>
                  <c:y val="-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результаты!$B$20:$E$20</c:f>
              <c:strCache>
                <c:ptCount val="4"/>
                <c:pt idx="0">
                  <c:v>8А</c:v>
                </c:pt>
                <c:pt idx="1">
                  <c:v>8Б</c:v>
                </c:pt>
                <c:pt idx="2">
                  <c:v>8В</c:v>
                </c:pt>
                <c:pt idx="3">
                  <c:v>8Г</c:v>
                </c:pt>
              </c:strCache>
            </c:strRef>
          </c:cat>
          <c:val>
            <c:numRef>
              <c:f>результаты!$B$24:$E$24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7136256"/>
        <c:axId val="106211584"/>
        <c:axId val="0"/>
      </c:bar3DChart>
      <c:catAx>
        <c:axId val="167136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06211584"/>
        <c:crosses val="autoZero"/>
        <c:auto val="1"/>
        <c:lblAlgn val="ctr"/>
        <c:lblOffset val="100"/>
        <c:noMultiLvlLbl val="0"/>
      </c:catAx>
      <c:valAx>
        <c:axId val="1062115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671362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1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730147103705061E-2"/>
          <c:y val="0"/>
          <c:w val="0.77302691814685942"/>
          <c:h val="0.79676747394424574"/>
        </c:manualLayout>
      </c:layout>
      <c:pie3DChart>
        <c:varyColors val="1"/>
        <c:ser>
          <c:idx val="0"/>
          <c:order val="0"/>
          <c:tx>
            <c:strRef>
              <c:f>'9Б'!$D$21:$D$24</c:f>
              <c:strCache>
                <c:ptCount val="1"/>
                <c:pt idx="0">
                  <c:v>67% 24% 10% 0%</c:v>
                </c:pt>
              </c:strCache>
            </c:strRef>
          </c:tx>
          <c:explosion val="33"/>
          <c:dPt>
            <c:idx val="0"/>
            <c:bubble3D val="0"/>
            <c:explosion val="9"/>
          </c:dPt>
          <c:dLbls>
            <c:dLbl>
              <c:idx val="0"/>
              <c:layout>
                <c:manualLayout>
                  <c:x val="0.12530281389244949"/>
                  <c:y val="2.632686553605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3231931914798875"/>
                  <c:y val="-2.3154251980328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4548897970997549E-2"/>
                  <c:y val="-0.15176558650864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8001587010925966E-2"/>
                  <c:y val="-0.11447369372320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результаты!$O$21:$O$24</c:f>
              <c:strCache>
                <c:ptCount val="4"/>
                <c:pt idx="0">
                  <c:v>отсутствие вредных привычек</c:v>
                </c:pt>
                <c:pt idx="1">
                  <c:v>незначительное проявление вредных привычек</c:v>
                </c:pt>
                <c:pt idx="2">
                  <c:v>умеренное проявление вредных привычек</c:v>
                </c:pt>
                <c:pt idx="3">
                  <c:v>существенное проявление вредных привычек</c:v>
                </c:pt>
              </c:strCache>
            </c:strRef>
          </c:cat>
          <c:val>
            <c:numRef>
              <c:f>'9Б'!$D$21:$D$24</c:f>
              <c:numCache>
                <c:formatCode>0%</c:formatCode>
                <c:ptCount val="4"/>
                <c:pt idx="0">
                  <c:v>0.66666666666666663</c:v>
                </c:pt>
                <c:pt idx="1">
                  <c:v>0.23809523809523808</c:v>
                </c:pt>
                <c:pt idx="2">
                  <c:v>9.5238095238095233E-2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"/>
          <c:y val="0.77883843958757493"/>
          <c:w val="0.84167832509308427"/>
          <c:h val="0.20976018184642808"/>
        </c:manualLayout>
      </c:layout>
      <c:overlay val="0"/>
      <c:txPr>
        <a:bodyPr/>
        <a:lstStyle/>
        <a:p>
          <a:pPr rtl="0"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7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166094392289754E-2"/>
          <c:y val="0"/>
          <c:w val="0.78426767685534926"/>
          <c:h val="0.80704899350213344"/>
        </c:manualLayout>
      </c:layout>
      <c:pie3DChart>
        <c:varyColors val="1"/>
        <c:ser>
          <c:idx val="0"/>
          <c:order val="0"/>
          <c:tx>
            <c:strRef>
              <c:f>'9Б'!$D$27:$D$30</c:f>
              <c:strCache>
                <c:ptCount val="1"/>
                <c:pt idx="0">
                  <c:v>33% 48% 19% 0%</c:v>
                </c:pt>
              </c:strCache>
            </c:strRef>
          </c:tx>
          <c:explosion val="19"/>
          <c:dPt>
            <c:idx val="0"/>
            <c:bubble3D val="0"/>
            <c:explosion val="14"/>
          </c:dPt>
          <c:dPt>
            <c:idx val="1"/>
            <c:bubble3D val="0"/>
            <c:explosion val="9"/>
          </c:dPt>
          <c:dPt>
            <c:idx val="2"/>
            <c:bubble3D val="0"/>
            <c:explosion val="10"/>
          </c:dPt>
          <c:dPt>
            <c:idx val="3"/>
            <c:bubble3D val="0"/>
            <c:explosion val="7"/>
          </c:dPt>
          <c:dLbls>
            <c:dLbl>
              <c:idx val="0"/>
              <c:layout>
                <c:manualLayout>
                  <c:x val="-0.13261707342477094"/>
                  <c:y val="-0.168065332194921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474584426946641"/>
                  <c:y val="2.1115357323005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116127450140215"/>
                  <c:y val="0.111682319830503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664479440069999E-3"/>
                  <c:y val="2.9398035343301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результаты!$O$27:$O$30</c:f>
              <c:strCache>
                <c:ptCount val="4"/>
                <c:pt idx="0">
                  <c:v>негативное отношение к вредным привычкам</c:v>
                </c:pt>
                <c:pt idx="1">
                  <c:v>нейтральное отношение к вредным привычкам</c:v>
                </c:pt>
                <c:pt idx="2">
                  <c:v>умеренно-позитивное отношение к вредным привычкам</c:v>
                </c:pt>
                <c:pt idx="3">
                  <c:v>позитивное отношение к вредным привычкам</c:v>
                </c:pt>
              </c:strCache>
            </c:strRef>
          </c:cat>
          <c:val>
            <c:numRef>
              <c:f>'9Б'!$D$27:$D$30</c:f>
              <c:numCache>
                <c:formatCode>0%</c:formatCode>
                <c:ptCount val="4"/>
                <c:pt idx="0">
                  <c:v>0.33333333333333331</c:v>
                </c:pt>
                <c:pt idx="1">
                  <c:v>0.47619047619047616</c:v>
                </c:pt>
                <c:pt idx="2">
                  <c:v>0.19047619047619047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1.7810085790695759E-2"/>
          <c:y val="0.76293917459795135"/>
          <c:w val="0.97941204397996773"/>
          <c:h val="0.23396644482862497"/>
        </c:manualLayout>
      </c:layout>
      <c:overlay val="0"/>
      <c:txPr>
        <a:bodyPr/>
        <a:lstStyle/>
        <a:p>
          <a:pPr rtl="0"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9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737095363079616E-3"/>
          <c:y val="0"/>
          <c:w val="0.75988096426197471"/>
          <c:h val="0.78757381658448211"/>
        </c:manualLayout>
      </c:layout>
      <c:pie3DChart>
        <c:varyColors val="1"/>
        <c:ser>
          <c:idx val="0"/>
          <c:order val="0"/>
          <c:tx>
            <c:strRef>
              <c:f>'10А'!$D$14:$D$17</c:f>
              <c:strCache>
                <c:ptCount val="1"/>
                <c:pt idx="0">
                  <c:v>16% 72% 12% 0%</c:v>
                </c:pt>
              </c:strCache>
            </c:strRef>
          </c:tx>
          <c:explosion val="17"/>
          <c:dLbls>
            <c:dLbl>
              <c:idx val="0"/>
              <c:layout>
                <c:manualLayout>
                  <c:x val="-0.13171172353455829"/>
                  <c:y val="-0.159412000583260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329883597163039"/>
                  <c:y val="-2.674967331672142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2879702537182852"/>
                  <c:y val="6.2097550306211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66447944006999E-3"/>
                  <c:y val="4.8640638670166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результаты!$O$14:$O$17</c:f>
              <c:strCache>
                <c:ptCount val="4"/>
                <c:pt idx="0">
                  <c:v>высокая культура ЗОЖ</c:v>
                </c:pt>
                <c:pt idx="1">
                  <c:v>достаточная культура ЗОЖ</c:v>
                </c:pt>
                <c:pt idx="2">
                  <c:v>удовлетворительная культура ЗОЖ</c:v>
                </c:pt>
                <c:pt idx="3">
                  <c:v>низкая культура ЗОЖ</c:v>
                </c:pt>
              </c:strCache>
            </c:strRef>
          </c:cat>
          <c:val>
            <c:numRef>
              <c:f>'10А'!$D$14:$D$17</c:f>
              <c:numCache>
                <c:formatCode>0%</c:formatCode>
                <c:ptCount val="4"/>
                <c:pt idx="0">
                  <c:v>0.16</c:v>
                </c:pt>
                <c:pt idx="1">
                  <c:v>0.72</c:v>
                </c:pt>
                <c:pt idx="2">
                  <c:v>0.12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1.277909011373579E-2"/>
          <c:y val="0.72068678915135587"/>
          <c:w val="0.59833202099737537"/>
          <c:h val="0.27621901428988055"/>
        </c:manualLayout>
      </c:layout>
      <c:overlay val="0"/>
      <c:txPr>
        <a:bodyPr/>
        <a:lstStyle/>
        <a:p>
          <a:pPr rtl="0"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1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62143732663584E-2"/>
          <c:y val="0"/>
          <c:w val="0.77302691814685942"/>
          <c:h val="0.79676747394424574"/>
        </c:manualLayout>
      </c:layout>
      <c:pie3DChart>
        <c:varyColors val="1"/>
        <c:ser>
          <c:idx val="0"/>
          <c:order val="0"/>
          <c:tx>
            <c:strRef>
              <c:f>'10А'!$D$21:$D$24</c:f>
              <c:strCache>
                <c:ptCount val="1"/>
                <c:pt idx="0">
                  <c:v>72% 24% 4% 0%</c:v>
                </c:pt>
              </c:strCache>
            </c:strRef>
          </c:tx>
          <c:explosion val="27"/>
          <c:dPt>
            <c:idx val="0"/>
            <c:bubble3D val="0"/>
            <c:explosion val="17"/>
          </c:dPt>
          <c:dLbls>
            <c:dLbl>
              <c:idx val="0"/>
              <c:layout>
                <c:manualLayout>
                  <c:x val="0.14554188878831315"/>
                  <c:y val="9.019910094799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642529451260453"/>
                  <c:y val="-9.8396561712303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0622763226672499E-2"/>
                  <c:y val="-0.142569304675906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1521088933650736"/>
                  <c:y val="-0.13044175257618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результаты!$O$21:$O$24</c:f>
              <c:strCache>
                <c:ptCount val="4"/>
                <c:pt idx="0">
                  <c:v>отсутствие вредных привычек</c:v>
                </c:pt>
                <c:pt idx="1">
                  <c:v>незначительное проявление вредных привычек</c:v>
                </c:pt>
                <c:pt idx="2">
                  <c:v>умеренное проявление вредных привычек</c:v>
                </c:pt>
                <c:pt idx="3">
                  <c:v>существенное проявление вредных привычек</c:v>
                </c:pt>
              </c:strCache>
            </c:strRef>
          </c:cat>
          <c:val>
            <c:numRef>
              <c:f>'10А'!$D$21:$D$24</c:f>
              <c:numCache>
                <c:formatCode>0%</c:formatCode>
                <c:ptCount val="4"/>
                <c:pt idx="0">
                  <c:v>0.72</c:v>
                </c:pt>
                <c:pt idx="1">
                  <c:v>0.24</c:v>
                </c:pt>
                <c:pt idx="2">
                  <c:v>0.04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"/>
          <c:y val="0.77883843958757493"/>
          <c:w val="0.87888762741866566"/>
          <c:h val="0.20976018184642808"/>
        </c:manualLayout>
      </c:layout>
      <c:overlay val="0"/>
      <c:txPr>
        <a:bodyPr/>
        <a:lstStyle/>
        <a:p>
          <a:pPr rtl="0"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7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73709536307962E-3"/>
          <c:y val="0"/>
          <c:w val="0.80035050750280934"/>
          <c:h val="0.82468772728710116"/>
        </c:manualLayout>
      </c:layout>
      <c:pie3DChart>
        <c:varyColors val="1"/>
        <c:ser>
          <c:idx val="0"/>
          <c:order val="0"/>
          <c:tx>
            <c:strRef>
              <c:f>'10А'!$D$27:$D$30</c:f>
              <c:strCache>
                <c:ptCount val="1"/>
                <c:pt idx="0">
                  <c:v>24% 72% 4% 0%</c:v>
                </c:pt>
              </c:strCache>
            </c:strRef>
          </c:tx>
          <c:explosion val="25"/>
          <c:dPt>
            <c:idx val="0"/>
            <c:bubble3D val="0"/>
            <c:explosion val="27"/>
          </c:dPt>
          <c:dPt>
            <c:idx val="1"/>
            <c:bubble3D val="0"/>
            <c:explosion val="13"/>
          </c:dPt>
          <c:dLbls>
            <c:dLbl>
              <c:idx val="0"/>
              <c:layout>
                <c:manualLayout>
                  <c:x val="-0.12424496937882766"/>
                  <c:y val="-0.131920627185445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474584426946641"/>
                  <c:y val="2.1115357323005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3355009734801774E-2"/>
                  <c:y val="2.332890617588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664479440069999E-3"/>
                  <c:y val="2.9398035343301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результаты!$O$27:$O$30</c:f>
              <c:strCache>
                <c:ptCount val="4"/>
                <c:pt idx="0">
                  <c:v>негативное отношение к вредным привычкам</c:v>
                </c:pt>
                <c:pt idx="1">
                  <c:v>нейтральное отношение к вредным привычкам</c:v>
                </c:pt>
                <c:pt idx="2">
                  <c:v>умеренно-позитивное отношение к вредным привычкам</c:v>
                </c:pt>
                <c:pt idx="3">
                  <c:v>позитивное отношение к вредным привычкам</c:v>
                </c:pt>
              </c:strCache>
            </c:strRef>
          </c:cat>
          <c:val>
            <c:numRef>
              <c:f>'10А'!$D$27:$D$30</c:f>
              <c:numCache>
                <c:formatCode>0%</c:formatCode>
                <c:ptCount val="4"/>
                <c:pt idx="0">
                  <c:v>0.24</c:v>
                </c:pt>
                <c:pt idx="1">
                  <c:v>0.72</c:v>
                </c:pt>
                <c:pt idx="2">
                  <c:v>0.04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4.8890201224846934E-2"/>
          <c:y val="0.72068678915135531"/>
          <c:w val="0.94833202099737512"/>
          <c:h val="0.27621901428988077"/>
        </c:manualLayout>
      </c:layout>
      <c:overlay val="0"/>
      <c:txPr>
        <a:bodyPr/>
        <a:lstStyle/>
        <a:p>
          <a:pPr rtl="0"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9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924441308087165E-2"/>
          <c:y val="0"/>
          <c:w val="0.76514566929133865"/>
          <c:h val="0.78703703703703709"/>
        </c:manualLayout>
      </c:layout>
      <c:pie3DChart>
        <c:varyColors val="1"/>
        <c:ser>
          <c:idx val="0"/>
          <c:order val="0"/>
          <c:tx>
            <c:strRef>
              <c:f>'10Б'!$D$14:$D$17</c:f>
              <c:strCache>
                <c:ptCount val="1"/>
                <c:pt idx="0">
                  <c:v>15% 62% 23% 0%</c:v>
                </c:pt>
              </c:strCache>
            </c:strRef>
          </c:tx>
          <c:explosion val="7"/>
          <c:dLbls>
            <c:dLbl>
              <c:idx val="0"/>
              <c:layout>
                <c:manualLayout>
                  <c:x val="-0.13086342370339701"/>
                  <c:y val="-0.134720100544383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834042971864387"/>
                  <c:y val="-0.130319547828019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3543401888373577"/>
                  <c:y val="0.117654288412398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8275883712014549E-3"/>
                  <c:y val="-4.2188715142761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результаты!$O$14:$O$17</c:f>
              <c:strCache>
                <c:ptCount val="4"/>
                <c:pt idx="0">
                  <c:v>высокая культура ЗОЖ</c:v>
                </c:pt>
                <c:pt idx="1">
                  <c:v>достаточная культура ЗОЖ</c:v>
                </c:pt>
                <c:pt idx="2">
                  <c:v>удовлетворительная культура ЗОЖ</c:v>
                </c:pt>
                <c:pt idx="3">
                  <c:v>низкая культура ЗОЖ</c:v>
                </c:pt>
              </c:strCache>
            </c:strRef>
          </c:cat>
          <c:val>
            <c:numRef>
              <c:f>'10Б'!$D$14:$D$17</c:f>
              <c:numCache>
                <c:formatCode>0%</c:formatCode>
                <c:ptCount val="4"/>
                <c:pt idx="0">
                  <c:v>0.15384615384615385</c:v>
                </c:pt>
                <c:pt idx="1">
                  <c:v>0.61538461538461542</c:v>
                </c:pt>
                <c:pt idx="2">
                  <c:v>0.23076923076923078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1555686789151358"/>
          <c:y val="0.72068678915135587"/>
          <c:w val="0.58166535433070865"/>
          <c:h val="0.27621901428988055"/>
        </c:manualLayout>
      </c:layout>
      <c:overlay val="0"/>
      <c:txPr>
        <a:bodyPr/>
        <a:lstStyle/>
        <a:p>
          <a:pPr rtl="0"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1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730147103705061E-2"/>
          <c:y val="0"/>
          <c:w val="0.77302691814685942"/>
          <c:h val="0.79676747394424574"/>
        </c:manualLayout>
      </c:layout>
      <c:pie3DChart>
        <c:varyColors val="1"/>
        <c:ser>
          <c:idx val="0"/>
          <c:order val="0"/>
          <c:tx>
            <c:strRef>
              <c:f>'10Б'!$D$21:$D$24</c:f>
              <c:strCache>
                <c:ptCount val="1"/>
                <c:pt idx="0">
                  <c:v>62% 23% 8% 8%</c:v>
                </c:pt>
              </c:strCache>
            </c:strRef>
          </c:tx>
          <c:explosion val="33"/>
          <c:dPt>
            <c:idx val="0"/>
            <c:bubble3D val="0"/>
            <c:explosion val="10"/>
          </c:dPt>
          <c:dPt>
            <c:idx val="1"/>
            <c:bubble3D val="0"/>
            <c:explosion val="16"/>
          </c:dPt>
          <c:dPt>
            <c:idx val="2"/>
            <c:bubble3D val="0"/>
            <c:explosion val="15"/>
          </c:dPt>
          <c:dPt>
            <c:idx val="3"/>
            <c:bubble3D val="0"/>
            <c:explosion val="19"/>
          </c:dPt>
          <c:dLbls>
            <c:dLbl>
              <c:idx val="0"/>
              <c:layout>
                <c:manualLayout>
                  <c:x val="0.14080666522061921"/>
                  <c:y val="2.2955487215368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5374548330608767"/>
                  <c:y val="4.6753079445073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4320648675720334E-2"/>
                  <c:y val="-0.127320073183357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0094610266739913E-2"/>
                  <c:y val="-0.1464099230586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результаты!$O$21:$O$24</c:f>
              <c:strCache>
                <c:ptCount val="4"/>
                <c:pt idx="0">
                  <c:v>отсутствие вредных привычек</c:v>
                </c:pt>
                <c:pt idx="1">
                  <c:v>незначительное проявление вредных привычек</c:v>
                </c:pt>
                <c:pt idx="2">
                  <c:v>умеренное проявление вредных привычек</c:v>
                </c:pt>
                <c:pt idx="3">
                  <c:v>существенное проявление вредных привычек</c:v>
                </c:pt>
              </c:strCache>
            </c:strRef>
          </c:cat>
          <c:val>
            <c:numRef>
              <c:f>'10Б'!$D$21:$D$24</c:f>
              <c:numCache>
                <c:formatCode>0%</c:formatCode>
                <c:ptCount val="4"/>
                <c:pt idx="0">
                  <c:v>0.61538461538461542</c:v>
                </c:pt>
                <c:pt idx="1">
                  <c:v>0.23076923076923078</c:v>
                </c:pt>
                <c:pt idx="2">
                  <c:v>7.6923076923076927E-2</c:v>
                </c:pt>
                <c:pt idx="3">
                  <c:v>7.6923076923076927E-2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"/>
          <c:y val="0.77883843958757493"/>
          <c:w val="0.85004549779398209"/>
          <c:h val="0.20976018184642808"/>
        </c:manualLayout>
      </c:layout>
      <c:overlay val="0"/>
      <c:txPr>
        <a:bodyPr/>
        <a:lstStyle/>
        <a:p>
          <a:pPr rtl="0"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7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737806289751349E-3"/>
          <c:y val="0"/>
          <c:w val="0.79227075839951533"/>
          <c:h val="0.81642670435008835"/>
        </c:manualLayout>
      </c:layout>
      <c:pie3DChart>
        <c:varyColors val="1"/>
        <c:ser>
          <c:idx val="0"/>
          <c:order val="0"/>
          <c:tx>
            <c:strRef>
              <c:f>'10Б'!$D$27:$D$30</c:f>
              <c:strCache>
                <c:ptCount val="1"/>
                <c:pt idx="0">
                  <c:v>31% 46% 23% 0%</c:v>
                </c:pt>
              </c:strCache>
            </c:strRef>
          </c:tx>
          <c:explosion val="14"/>
          <c:dPt>
            <c:idx val="0"/>
            <c:bubble3D val="0"/>
          </c:dPt>
          <c:dLbls>
            <c:dLbl>
              <c:idx val="0"/>
              <c:layout>
                <c:manualLayout>
                  <c:x val="-0.12424496937882766"/>
                  <c:y val="-0.131920627185445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474577306208237"/>
                  <c:y val="-5.87898500139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2879663461986613E-2"/>
                  <c:y val="0.135383480932677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664479440069999E-3"/>
                  <c:y val="2.9398035343301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результаты!$O$27:$O$30</c:f>
              <c:strCache>
                <c:ptCount val="4"/>
                <c:pt idx="0">
                  <c:v>негативное отношение к вредным привычкам</c:v>
                </c:pt>
                <c:pt idx="1">
                  <c:v>нейтральное отношение к вредным привычкам</c:v>
                </c:pt>
                <c:pt idx="2">
                  <c:v>умеренно-позитивное отношение к вредным привычкам</c:v>
                </c:pt>
                <c:pt idx="3">
                  <c:v>позитивное отношение к вредным привычкам</c:v>
                </c:pt>
              </c:strCache>
            </c:strRef>
          </c:cat>
          <c:val>
            <c:numRef>
              <c:f>'10Б'!$D$27:$D$30</c:f>
              <c:numCache>
                <c:formatCode>0%</c:formatCode>
                <c:ptCount val="4"/>
                <c:pt idx="0">
                  <c:v>0.30769230769230771</c:v>
                </c:pt>
                <c:pt idx="1">
                  <c:v>0.46153846153846156</c:v>
                </c:pt>
                <c:pt idx="2">
                  <c:v>0.23076923076923078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4.8890201224846934E-2"/>
          <c:y val="0.76862980977191442"/>
          <c:w val="0.94833202099737512"/>
          <c:h val="0.2282759048095124"/>
        </c:manualLayout>
      </c:layout>
      <c:overlay val="0"/>
      <c:txPr>
        <a:bodyPr/>
        <a:lstStyle/>
        <a:p>
          <a:pPr rtl="0"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9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737095363079616E-3"/>
          <c:y val="0"/>
          <c:w val="0.80403455818022751"/>
          <c:h val="0.82870370370370372"/>
        </c:manualLayout>
      </c:layout>
      <c:pie3DChart>
        <c:varyColors val="1"/>
        <c:ser>
          <c:idx val="0"/>
          <c:order val="0"/>
          <c:tx>
            <c:strRef>
              <c:f>'10В'!$D$14:$D$17</c:f>
              <c:strCache>
                <c:ptCount val="1"/>
                <c:pt idx="0">
                  <c:v>0% 71% 29% 0%</c:v>
                </c:pt>
              </c:strCache>
            </c:strRef>
          </c:tx>
          <c:explosion val="7"/>
          <c:dLbls>
            <c:dLbl>
              <c:idx val="0"/>
              <c:layout>
                <c:manualLayout>
                  <c:x val="8.5757525133686469E-3"/>
                  <c:y val="-4.6442316750807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534645669291339"/>
                  <c:y val="-0.269646762904636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101924759405075"/>
                  <c:y val="0.103764216972878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9500218722659665E-2"/>
                  <c:y val="8.1048046077573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результаты!$O$14:$O$17</c:f>
              <c:strCache>
                <c:ptCount val="4"/>
                <c:pt idx="0">
                  <c:v>высокая культура ЗОЖ</c:v>
                </c:pt>
                <c:pt idx="1">
                  <c:v>достаточная культура ЗОЖ</c:v>
                </c:pt>
                <c:pt idx="2">
                  <c:v>удовлетворительная культура ЗОЖ</c:v>
                </c:pt>
                <c:pt idx="3">
                  <c:v>низкая культура ЗОЖ</c:v>
                </c:pt>
              </c:strCache>
            </c:strRef>
          </c:cat>
          <c:val>
            <c:numRef>
              <c:f>'10В'!$D$14:$D$17</c:f>
              <c:numCache>
                <c:formatCode>0%</c:formatCode>
                <c:ptCount val="4"/>
                <c:pt idx="0">
                  <c:v>0</c:v>
                </c:pt>
                <c:pt idx="1">
                  <c:v>0.7142857142857143</c:v>
                </c:pt>
                <c:pt idx="2">
                  <c:v>0.2857142857142857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5310552129448534"/>
          <c:y val="0.73457567804024493"/>
          <c:w val="0.54411673157270135"/>
          <c:h val="0.26233012540099154"/>
        </c:manualLayout>
      </c:layout>
      <c:overlay val="0"/>
      <c:txPr>
        <a:bodyPr/>
        <a:lstStyle/>
        <a:p>
          <a:pPr rtl="0"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1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730147103705061E-2"/>
          <c:y val="0"/>
          <c:w val="0.77302691814685942"/>
          <c:h val="0.79676747394424574"/>
        </c:manualLayout>
      </c:layout>
      <c:pie3DChart>
        <c:varyColors val="1"/>
        <c:ser>
          <c:idx val="0"/>
          <c:order val="0"/>
          <c:tx>
            <c:strRef>
              <c:f>'10В'!$D$21:$D$24</c:f>
              <c:strCache>
                <c:ptCount val="1"/>
                <c:pt idx="0">
                  <c:v>57% 29% 0% 14%</c:v>
                </c:pt>
              </c:strCache>
            </c:strRef>
          </c:tx>
          <c:explosion val="7"/>
          <c:dLbls>
            <c:dLbl>
              <c:idx val="0"/>
              <c:layout>
                <c:manualLayout>
                  <c:x val="0.14080668986144174"/>
                  <c:y val="-6.1497453005290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4254751876945615"/>
                  <c:y val="6.9268444248207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493620922790491E-3"/>
                  <c:y val="-3.4784907418263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2144947283913572"/>
                  <c:y val="-0.206290032127860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результаты!$O$21:$O$24</c:f>
              <c:strCache>
                <c:ptCount val="4"/>
                <c:pt idx="0">
                  <c:v>отсутствие вредных привычек</c:v>
                </c:pt>
                <c:pt idx="1">
                  <c:v>незначительное проявление вредных привычек</c:v>
                </c:pt>
                <c:pt idx="2">
                  <c:v>умеренное проявление вредных привычек</c:v>
                </c:pt>
                <c:pt idx="3">
                  <c:v>существенное проявление вредных привычек</c:v>
                </c:pt>
              </c:strCache>
            </c:strRef>
          </c:cat>
          <c:val>
            <c:numRef>
              <c:f>'10В'!$D$21:$D$24</c:f>
              <c:numCache>
                <c:formatCode>0%</c:formatCode>
                <c:ptCount val="4"/>
                <c:pt idx="0">
                  <c:v>0.5714285714285714</c:v>
                </c:pt>
                <c:pt idx="1">
                  <c:v>0.2857142857142857</c:v>
                </c:pt>
                <c:pt idx="2">
                  <c:v>0</c:v>
                </c:pt>
                <c:pt idx="3">
                  <c:v>0.14285714285714285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"/>
          <c:y val="0.77883843958757493"/>
          <c:w val="0.80418303488005749"/>
          <c:h val="0.20976018184642808"/>
        </c:manualLayout>
      </c:layout>
      <c:overlay val="0"/>
      <c:txPr>
        <a:bodyPr/>
        <a:lstStyle/>
        <a:p>
          <a:pPr rtl="0"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результаты!$A$28</c:f>
              <c:strCache>
                <c:ptCount val="1"/>
                <c:pt idx="0">
                  <c:v>негативное отношение к вредным привычкам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0.05"/>
                  <c:y val="4.62962962962946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результаты!$B$27:$E$27</c:f>
              <c:strCache>
                <c:ptCount val="4"/>
                <c:pt idx="0">
                  <c:v>8А</c:v>
                </c:pt>
                <c:pt idx="1">
                  <c:v>8Б</c:v>
                </c:pt>
                <c:pt idx="2">
                  <c:v>8В</c:v>
                </c:pt>
                <c:pt idx="3">
                  <c:v>8Г</c:v>
                </c:pt>
              </c:strCache>
            </c:strRef>
          </c:cat>
          <c:val>
            <c:numRef>
              <c:f>результаты!$B$28:$E$28</c:f>
              <c:numCache>
                <c:formatCode>General</c:formatCode>
                <c:ptCount val="4"/>
                <c:pt idx="0">
                  <c:v>6</c:v>
                </c:pt>
                <c:pt idx="1">
                  <c:v>5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результаты!$A$29</c:f>
              <c:strCache>
                <c:ptCount val="1"/>
                <c:pt idx="0">
                  <c:v>нейтральное отношение к вредным привычкам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результаты!$B$27:$E$27</c:f>
              <c:strCache>
                <c:ptCount val="4"/>
                <c:pt idx="0">
                  <c:v>8А</c:v>
                </c:pt>
                <c:pt idx="1">
                  <c:v>8Б</c:v>
                </c:pt>
                <c:pt idx="2">
                  <c:v>8В</c:v>
                </c:pt>
                <c:pt idx="3">
                  <c:v>8Г</c:v>
                </c:pt>
              </c:strCache>
            </c:strRef>
          </c:cat>
          <c:val>
            <c:numRef>
              <c:f>результаты!$B$29:$E$29</c:f>
              <c:numCache>
                <c:formatCode>General</c:formatCode>
                <c:ptCount val="4"/>
                <c:pt idx="0">
                  <c:v>13</c:v>
                </c:pt>
                <c:pt idx="1">
                  <c:v>11</c:v>
                </c:pt>
                <c:pt idx="2">
                  <c:v>16</c:v>
                </c:pt>
                <c:pt idx="3">
                  <c:v>16</c:v>
                </c:pt>
              </c:numCache>
            </c:numRef>
          </c:val>
        </c:ser>
        <c:ser>
          <c:idx val="2"/>
          <c:order val="2"/>
          <c:tx>
            <c:strRef>
              <c:f>результаты!$A$30</c:f>
              <c:strCache>
                <c:ptCount val="1"/>
                <c:pt idx="0">
                  <c:v>умеренно-позитивное отношение к вредным привычкам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результаты!$B$27:$E$27</c:f>
              <c:strCache>
                <c:ptCount val="4"/>
                <c:pt idx="0">
                  <c:v>8А</c:v>
                </c:pt>
                <c:pt idx="1">
                  <c:v>8Б</c:v>
                </c:pt>
                <c:pt idx="2">
                  <c:v>8В</c:v>
                </c:pt>
                <c:pt idx="3">
                  <c:v>8Г</c:v>
                </c:pt>
              </c:strCache>
            </c:strRef>
          </c:cat>
          <c:val>
            <c:numRef>
              <c:f>результаты!$B$30:$E$30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ser>
          <c:idx val="3"/>
          <c:order val="3"/>
          <c:tx>
            <c:strRef>
              <c:f>результаты!$A$31</c:f>
              <c:strCache>
                <c:ptCount val="1"/>
                <c:pt idx="0">
                  <c:v>позитивное отношение к вредным привычкам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111111111111112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555555555555558E-3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8888888888894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111111111111112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результаты!$B$27:$E$27</c:f>
              <c:strCache>
                <c:ptCount val="4"/>
                <c:pt idx="0">
                  <c:v>8А</c:v>
                </c:pt>
                <c:pt idx="1">
                  <c:v>8Б</c:v>
                </c:pt>
                <c:pt idx="2">
                  <c:v>8В</c:v>
                </c:pt>
                <c:pt idx="3">
                  <c:v>8Г</c:v>
                </c:pt>
              </c:strCache>
            </c:strRef>
          </c:cat>
          <c:val>
            <c:numRef>
              <c:f>результаты!$B$31:$E$31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7899648"/>
        <c:axId val="156724608"/>
        <c:axId val="0"/>
      </c:bar3DChart>
      <c:catAx>
        <c:axId val="207899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56724608"/>
        <c:crosses val="autoZero"/>
        <c:auto val="1"/>
        <c:lblAlgn val="ctr"/>
        <c:lblOffset val="100"/>
        <c:noMultiLvlLbl val="0"/>
      </c:catAx>
      <c:valAx>
        <c:axId val="1567246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078996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11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73709536307962E-3"/>
          <c:y val="0"/>
          <c:w val="0.78538645947946073"/>
          <c:h val="0.80862347025898873"/>
        </c:manualLayout>
      </c:layout>
      <c:pie3DChart>
        <c:varyColors val="1"/>
        <c:ser>
          <c:idx val="0"/>
          <c:order val="0"/>
          <c:tx>
            <c:strRef>
              <c:f>'10В'!$D$27:$D$30</c:f>
              <c:strCache>
                <c:ptCount val="1"/>
                <c:pt idx="0">
                  <c:v>0% 86% 0% 14%</c:v>
                </c:pt>
              </c:strCache>
            </c:strRef>
          </c:tx>
          <c:explosion val="25"/>
          <c:dPt>
            <c:idx val="0"/>
            <c:bubble3D val="0"/>
            <c:explosion val="39"/>
          </c:dPt>
          <c:dLbls>
            <c:dLbl>
              <c:idx val="0"/>
              <c:layout>
                <c:manualLayout>
                  <c:x val="-0.12424502425711366"/>
                  <c:y val="2.0689687885399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474584426946641"/>
                  <c:y val="2.1115357323005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6951532759829123E-2"/>
                  <c:y val="3.5377098946968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4080163006237542"/>
                  <c:y val="5.30152104480915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результаты!$O$27:$O$30</c:f>
              <c:strCache>
                <c:ptCount val="4"/>
                <c:pt idx="0">
                  <c:v>негативное отношение к вредным привычкам</c:v>
                </c:pt>
                <c:pt idx="1">
                  <c:v>нейтральное отношение к вредным привычкам</c:v>
                </c:pt>
                <c:pt idx="2">
                  <c:v>умеренно-позитивное отношение к вредным привычкам</c:v>
                </c:pt>
                <c:pt idx="3">
                  <c:v>позитивное отношение к вредным привычкам</c:v>
                </c:pt>
              </c:strCache>
            </c:strRef>
          </c:cat>
          <c:val>
            <c:numRef>
              <c:f>'10В'!$D$27:$D$30</c:f>
              <c:numCache>
                <c:formatCode>0%</c:formatCode>
                <c:ptCount val="4"/>
                <c:pt idx="0">
                  <c:v>0</c:v>
                </c:pt>
                <c:pt idx="1">
                  <c:v>0.8571428571428571</c:v>
                </c:pt>
                <c:pt idx="2">
                  <c:v>0</c:v>
                </c:pt>
                <c:pt idx="3">
                  <c:v>0.14285714285714285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1.1594078053479199E-2"/>
          <c:y val="0.74950150214790945"/>
          <c:w val="0.98562805171718448"/>
          <c:h val="0.2504984978520905"/>
        </c:manualLayout>
      </c:layout>
      <c:overlay val="0"/>
      <c:txPr>
        <a:bodyPr/>
        <a:lstStyle/>
        <a:p>
          <a:pPr rtl="0"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9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737095363079616E-3"/>
          <c:y val="0"/>
          <c:w val="0.80403455818022751"/>
          <c:h val="0.82870370370370372"/>
        </c:manualLayout>
      </c:layout>
      <c:pie3DChart>
        <c:varyColors val="1"/>
        <c:ser>
          <c:idx val="0"/>
          <c:order val="0"/>
          <c:tx>
            <c:strRef>
              <c:f>'11А'!$D$14:$D$17</c:f>
              <c:strCache>
                <c:ptCount val="1"/>
                <c:pt idx="0">
                  <c:v>15% 54% 31% 0%</c:v>
                </c:pt>
              </c:strCache>
            </c:strRef>
          </c:tx>
          <c:explosion val="10"/>
          <c:dLbls>
            <c:dLbl>
              <c:idx val="0"/>
              <c:layout>
                <c:manualLayout>
                  <c:x val="-0.13019820746154112"/>
                  <c:y val="-0.168671259842519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433854363023058"/>
                  <c:y val="-0.121498614756488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733327901273274E-2"/>
                  <c:y val="0.126912365121026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9441163604549412E-3"/>
                  <c:y val="-6.9149168853893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результаты!$O$14:$O$17</c:f>
              <c:strCache>
                <c:ptCount val="4"/>
                <c:pt idx="0">
                  <c:v>высокая культура ЗОЖ</c:v>
                </c:pt>
                <c:pt idx="1">
                  <c:v>достаточная культура ЗОЖ</c:v>
                </c:pt>
                <c:pt idx="2">
                  <c:v>удовлетворительная культура ЗОЖ</c:v>
                </c:pt>
                <c:pt idx="3">
                  <c:v>низкая культура ЗОЖ</c:v>
                </c:pt>
              </c:strCache>
            </c:strRef>
          </c:cat>
          <c:val>
            <c:numRef>
              <c:f>'11А'!$D$14:$D$17</c:f>
              <c:numCache>
                <c:formatCode>0%</c:formatCode>
                <c:ptCount val="4"/>
                <c:pt idx="0">
                  <c:v>0.15384615384615385</c:v>
                </c:pt>
                <c:pt idx="1">
                  <c:v>0.53846153846153844</c:v>
                </c:pt>
                <c:pt idx="2">
                  <c:v>0.30769230769230771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4833790336406526"/>
          <c:y val="0.73457567804024493"/>
          <c:w val="0.54888430105000752"/>
          <c:h val="0.26233012540099154"/>
        </c:manualLayout>
      </c:layout>
      <c:overlay val="0"/>
      <c:txPr>
        <a:bodyPr/>
        <a:lstStyle/>
        <a:p>
          <a:pPr rtl="0"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1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93169749130196E-2"/>
          <c:y val="0"/>
          <c:w val="0.77302691814685942"/>
          <c:h val="0.79676747394424574"/>
        </c:manualLayout>
      </c:layout>
      <c:pie3DChart>
        <c:varyColors val="1"/>
        <c:ser>
          <c:idx val="0"/>
          <c:order val="0"/>
          <c:tx>
            <c:strRef>
              <c:f>'11А'!$D$21:$D$24</c:f>
              <c:strCache>
                <c:ptCount val="1"/>
                <c:pt idx="0">
                  <c:v>77% 23% 0% 0%</c:v>
                </c:pt>
              </c:strCache>
            </c:strRef>
          </c:tx>
          <c:explosion val="22"/>
          <c:dLbls>
            <c:dLbl>
              <c:idx val="0"/>
              <c:layout>
                <c:manualLayout>
                  <c:x val="0.29584544955136416"/>
                  <c:y val="2.8563315659962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642529451260453"/>
                  <c:y val="-0.159636517928268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1671684062747971"/>
                  <c:y val="-0.138577444174618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0094610266739913E-2"/>
                  <c:y val="-0.1464099230586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результаты!$O$21:$O$24</c:f>
              <c:strCache>
                <c:ptCount val="4"/>
                <c:pt idx="0">
                  <c:v>отсутствие вредных привычек</c:v>
                </c:pt>
                <c:pt idx="1">
                  <c:v>незначительное проявление вредных привычек</c:v>
                </c:pt>
                <c:pt idx="2">
                  <c:v>умеренное проявление вредных привычек</c:v>
                </c:pt>
                <c:pt idx="3">
                  <c:v>существенное проявление вредных привычек</c:v>
                </c:pt>
              </c:strCache>
            </c:strRef>
          </c:cat>
          <c:val>
            <c:numRef>
              <c:f>'11А'!$D$21:$D$24</c:f>
              <c:numCache>
                <c:formatCode>0%</c:formatCode>
                <c:ptCount val="4"/>
                <c:pt idx="0">
                  <c:v>0.76923076923076927</c:v>
                </c:pt>
                <c:pt idx="1">
                  <c:v>0.23076923076923078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"/>
          <c:y val="0.77883843958757493"/>
          <c:w val="0.99981785997680528"/>
          <c:h val="0.22116141684740342"/>
        </c:manualLayout>
      </c:layout>
      <c:overlay val="0"/>
      <c:txPr>
        <a:bodyPr/>
        <a:lstStyle/>
        <a:p>
          <a:pPr rtl="0"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13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986766497711548E-2"/>
          <c:y val="0"/>
          <c:w val="0.80613310725037834"/>
          <c:h val="0.82590415404110684"/>
        </c:manualLayout>
      </c:layout>
      <c:pie3DChart>
        <c:varyColors val="1"/>
        <c:ser>
          <c:idx val="0"/>
          <c:order val="0"/>
          <c:tx>
            <c:strRef>
              <c:f>'11А'!$D$27:$D$30</c:f>
              <c:strCache>
                <c:ptCount val="1"/>
                <c:pt idx="0">
                  <c:v>23% 77% 0% 0%</c:v>
                </c:pt>
              </c:strCache>
            </c:strRef>
          </c:tx>
          <c:explosion val="14"/>
          <c:dPt>
            <c:idx val="0"/>
            <c:bubble3D val="0"/>
          </c:dPt>
          <c:dPt>
            <c:idx val="2"/>
            <c:bubble3D val="0"/>
            <c:explosion val="8"/>
          </c:dPt>
          <c:dLbls>
            <c:dLbl>
              <c:idx val="0"/>
              <c:layout>
                <c:manualLayout>
                  <c:x val="-5.7745177676068835E-2"/>
                  <c:y val="-0.279867727709873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655008277768773"/>
                  <c:y val="0.115636968933680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0224610744525548E-2"/>
                  <c:y val="1.8377227783005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1079424690517082E-2"/>
                  <c:y val="-7.7452551409381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результаты!$O$27:$O$30</c:f>
              <c:strCache>
                <c:ptCount val="4"/>
                <c:pt idx="0">
                  <c:v>негативное отношение к вредным привычкам</c:v>
                </c:pt>
                <c:pt idx="1">
                  <c:v>нейтральное отношение к вредным привычкам</c:v>
                </c:pt>
                <c:pt idx="2">
                  <c:v>умеренно-позитивное отношение к вредным привычкам</c:v>
                </c:pt>
                <c:pt idx="3">
                  <c:v>позитивное отношение к вредным привычкам</c:v>
                </c:pt>
              </c:strCache>
            </c:strRef>
          </c:cat>
          <c:val>
            <c:numRef>
              <c:f>'11А'!$D$27:$D$30</c:f>
              <c:numCache>
                <c:formatCode>0%</c:formatCode>
                <c:ptCount val="4"/>
                <c:pt idx="0">
                  <c:v>0.23076923076923078</c:v>
                </c:pt>
                <c:pt idx="1">
                  <c:v>0.76923076923076927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"/>
          <c:y val="0.77958654525172"/>
          <c:w val="0.99806006719161766"/>
          <c:h val="0.2173191297798478"/>
        </c:manualLayout>
      </c:layout>
      <c:overlay val="0"/>
      <c:txPr>
        <a:bodyPr/>
        <a:lstStyle/>
        <a:p>
          <a:pPr rtl="0"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9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737095363079616E-3"/>
          <c:y val="0"/>
          <c:w val="0.80403455818022751"/>
          <c:h val="0.82870370370370372"/>
        </c:manualLayout>
      </c:layout>
      <c:pie3DChart>
        <c:varyColors val="1"/>
        <c:ser>
          <c:idx val="0"/>
          <c:order val="0"/>
          <c:tx>
            <c:strRef>
              <c:f>'11Б'!$D$14:$D$17</c:f>
              <c:strCache>
                <c:ptCount val="1"/>
                <c:pt idx="0">
                  <c:v>0% 89% 11% 0%</c:v>
                </c:pt>
              </c:strCache>
            </c:strRef>
          </c:tx>
          <c:explosion val="17"/>
          <c:dPt>
            <c:idx val="1"/>
            <c:bubble3D val="0"/>
            <c:explosion val="11"/>
          </c:dPt>
          <c:dLbls>
            <c:dLbl>
              <c:idx val="0"/>
              <c:layout>
                <c:manualLayout>
                  <c:x val="2.9565317658307327E-3"/>
                  <c:y val="-9.4597185768445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291314433076461"/>
                  <c:y val="-0.144646762904636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1574803149606301E-2"/>
                  <c:y val="2.5060513269174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944105537095205E-3"/>
                  <c:y val="3.0122120151647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результаты!$O$14:$O$17</c:f>
              <c:strCache>
                <c:ptCount val="4"/>
                <c:pt idx="0">
                  <c:v>высокая культура ЗОЖ</c:v>
                </c:pt>
                <c:pt idx="1">
                  <c:v>достаточная культура ЗОЖ</c:v>
                </c:pt>
                <c:pt idx="2">
                  <c:v>удовлетворительная культура ЗОЖ</c:v>
                </c:pt>
                <c:pt idx="3">
                  <c:v>низкая культура ЗОЖ</c:v>
                </c:pt>
              </c:strCache>
            </c:strRef>
          </c:cat>
          <c:val>
            <c:numRef>
              <c:f>'11Б'!$D$14:$D$17</c:f>
              <c:numCache>
                <c:formatCode>0%</c:formatCode>
                <c:ptCount val="4"/>
                <c:pt idx="0">
                  <c:v>0</c:v>
                </c:pt>
                <c:pt idx="1">
                  <c:v>0.89473684210526316</c:v>
                </c:pt>
                <c:pt idx="2">
                  <c:v>0.10526315789473684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6868550800752778"/>
          <c:y val="0.73920530766987458"/>
          <c:w val="0.52853660199371777"/>
          <c:h val="0.25770049577136189"/>
        </c:manualLayout>
      </c:layout>
      <c:overlay val="0"/>
      <c:txPr>
        <a:bodyPr/>
        <a:lstStyle/>
        <a:p>
          <a:pPr rtl="0"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1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730147103705061E-2"/>
          <c:y val="0"/>
          <c:w val="0.77302691814685942"/>
          <c:h val="0.79676747394424574"/>
        </c:manualLayout>
      </c:layout>
      <c:pie3DChart>
        <c:varyColors val="1"/>
        <c:ser>
          <c:idx val="0"/>
          <c:order val="0"/>
          <c:tx>
            <c:strRef>
              <c:f>'11Б'!$D$21:$D$24</c:f>
              <c:strCache>
                <c:ptCount val="1"/>
                <c:pt idx="0">
                  <c:v>84% 5% 11% 0%</c:v>
                </c:pt>
              </c:strCache>
            </c:strRef>
          </c:tx>
          <c:explosion val="14"/>
          <c:dLbls>
            <c:dLbl>
              <c:idx val="0"/>
              <c:layout>
                <c:manualLayout>
                  <c:x val="0.17801599218702313"/>
                  <c:y val="0.135728500250365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6036135018006466E-2"/>
                  <c:y val="-0.122348649991780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5709088689495214E-2"/>
                  <c:y val="-0.15853767786075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0094610266739913E-2"/>
                  <c:y val="-0.1464099230586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результаты!$O$21:$O$24</c:f>
              <c:strCache>
                <c:ptCount val="4"/>
                <c:pt idx="0">
                  <c:v>отсутствие вредных привычек</c:v>
                </c:pt>
                <c:pt idx="1">
                  <c:v>незначительное проявление вредных привычек</c:v>
                </c:pt>
                <c:pt idx="2">
                  <c:v>умеренное проявление вредных привычек</c:v>
                </c:pt>
                <c:pt idx="3">
                  <c:v>существенное проявление вредных привычек</c:v>
                </c:pt>
              </c:strCache>
            </c:strRef>
          </c:cat>
          <c:val>
            <c:numRef>
              <c:f>'11Б'!$D$21:$D$24</c:f>
              <c:numCache>
                <c:formatCode>0%</c:formatCode>
                <c:ptCount val="4"/>
                <c:pt idx="0">
                  <c:v>0.84210526315789469</c:v>
                </c:pt>
                <c:pt idx="1">
                  <c:v>5.2631578947368418E-2</c:v>
                </c:pt>
                <c:pt idx="2">
                  <c:v>0.10526315789473684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"/>
          <c:y val="0.77883843958757493"/>
          <c:w val="0.99981785997680528"/>
          <c:h val="0.20976018184642808"/>
        </c:manualLayout>
      </c:layout>
      <c:overlay val="0"/>
      <c:txPr>
        <a:bodyPr/>
        <a:lstStyle/>
        <a:p>
          <a:pPr rtl="0"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10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73709536307962E-3"/>
          <c:y val="0"/>
          <c:w val="0.75119841692476963"/>
          <c:h val="0.77247889194573571"/>
        </c:manualLayout>
      </c:layout>
      <c:pie3DChart>
        <c:varyColors val="1"/>
        <c:ser>
          <c:idx val="0"/>
          <c:order val="0"/>
          <c:tx>
            <c:strRef>
              <c:f>'11Б'!$D$27:$D$30</c:f>
              <c:strCache>
                <c:ptCount val="1"/>
                <c:pt idx="0">
                  <c:v>0% 95% 5% 0%</c:v>
                </c:pt>
              </c:strCache>
            </c:strRef>
          </c:tx>
          <c:explosion val="6"/>
          <c:dPt>
            <c:idx val="0"/>
            <c:bubble3D val="0"/>
          </c:dPt>
          <c:dLbls>
            <c:dLbl>
              <c:idx val="0"/>
              <c:layout>
                <c:manualLayout>
                  <c:x val="3.5025384888310151E-3"/>
                  <c:y val="-6.6166562900852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474584426946641"/>
                  <c:y val="2.1115357323005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2077043501797897E-2"/>
                  <c:y val="-6.3815652372008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1060267163147288E-2"/>
                  <c:y val="2.9398192792137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результаты!$O$27:$O$30</c:f>
              <c:strCache>
                <c:ptCount val="4"/>
                <c:pt idx="0">
                  <c:v>негативное отношение к вредным привычкам</c:v>
                </c:pt>
                <c:pt idx="1">
                  <c:v>нейтральное отношение к вредным привычкам</c:v>
                </c:pt>
                <c:pt idx="2">
                  <c:v>умеренно-позитивное отношение к вредным привычкам</c:v>
                </c:pt>
                <c:pt idx="3">
                  <c:v>позитивное отношение к вредным привычкам</c:v>
                </c:pt>
              </c:strCache>
            </c:strRef>
          </c:cat>
          <c:val>
            <c:numRef>
              <c:f>'11Б'!$D$27:$D$30</c:f>
              <c:numCache>
                <c:formatCode>0%</c:formatCode>
                <c:ptCount val="4"/>
                <c:pt idx="0">
                  <c:v>0</c:v>
                </c:pt>
                <c:pt idx="1">
                  <c:v>0.94736842105263153</c:v>
                </c:pt>
                <c:pt idx="2">
                  <c:v>5.2631578947368418E-2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4.8890201224846934E-2"/>
          <c:y val="0.77289567719697694"/>
          <c:w val="0.94833202099737512"/>
          <c:h val="0.22401005597191914"/>
        </c:manualLayout>
      </c:layout>
      <c:overlay val="0"/>
      <c:txPr>
        <a:bodyPr/>
        <a:lstStyle/>
        <a:p>
          <a:pPr rtl="0"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50"/>
      <c:rotY val="9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737095363079611E-3"/>
          <c:y val="0"/>
          <c:w val="0.80403455818022762"/>
          <c:h val="0.82870370370370372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206007217847769"/>
                  <c:y val="-0.136263852435112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312412510936134"/>
                  <c:y val="-3.8164916885389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1490824584426947"/>
                  <c:y val="6.2097550306211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9441163604549429E-3"/>
                  <c:y val="-6.91491688538932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результаты!$O$14:$O$17</c:f>
              <c:strCache>
                <c:ptCount val="4"/>
                <c:pt idx="0">
                  <c:v>высокая культура ЗОЖ</c:v>
                </c:pt>
                <c:pt idx="1">
                  <c:v>достаточная культура ЗОЖ</c:v>
                </c:pt>
                <c:pt idx="2">
                  <c:v>удовлетворительная культура ЗОЖ</c:v>
                </c:pt>
                <c:pt idx="3">
                  <c:v>низкая культура ЗОЖ</c:v>
                </c:pt>
              </c:strCache>
            </c:strRef>
          </c:cat>
          <c:val>
            <c:numRef>
              <c:f>результаты!$N$14:$N$17</c:f>
              <c:numCache>
                <c:formatCode>0%</c:formatCode>
                <c:ptCount val="4"/>
                <c:pt idx="0">
                  <c:v>0.16959064327485379</c:v>
                </c:pt>
                <c:pt idx="1">
                  <c:v>0.66666666666666663</c:v>
                </c:pt>
                <c:pt idx="2">
                  <c:v>0.15789473684210525</c:v>
                </c:pt>
                <c:pt idx="3">
                  <c:v>5.8479532163742687E-3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6555686789151357"/>
          <c:y val="0.72068678915135609"/>
          <c:w val="0.53166535433070861"/>
          <c:h val="0.27621901428988044"/>
        </c:manualLayout>
      </c:layout>
      <c:overlay val="0"/>
      <c:txPr>
        <a:bodyPr/>
        <a:lstStyle/>
        <a:p>
          <a:pPr rtl="0"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1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848992715069693E-2"/>
          <c:y val="1.9075679043272085E-2"/>
          <c:w val="0.7848148863352723"/>
          <c:h val="0.80962806097474882"/>
        </c:manualLayout>
      </c:layout>
      <c:pie3DChart>
        <c:varyColors val="1"/>
        <c:ser>
          <c:idx val="0"/>
          <c:order val="0"/>
          <c:tx>
            <c:strRef>
              <c:f>результаты!$N$21:$N$24</c:f>
              <c:strCache>
                <c:ptCount val="1"/>
                <c:pt idx="0">
                  <c:v>71% 19% 8% 2%</c:v>
                </c:pt>
              </c:strCache>
            </c:strRef>
          </c:tx>
          <c:explosion val="25"/>
          <c:dPt>
            <c:idx val="0"/>
            <c:bubble3D val="0"/>
            <c:explosion val="30"/>
          </c:dPt>
          <c:dLbls>
            <c:dLbl>
              <c:idx val="0"/>
              <c:layout>
                <c:manualLayout>
                  <c:x val="0.15631058617672791"/>
                  <c:y val="-0.136263852435112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7431321084864391E-2"/>
                  <c:y val="7.7575823855351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8360060348917145E-2"/>
                  <c:y val="-7.93414781670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5547221292344082E-2"/>
                  <c:y val="1.8898073773302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результаты!$O$21:$O$24</c:f>
              <c:strCache>
                <c:ptCount val="4"/>
                <c:pt idx="0">
                  <c:v>отсутствие вредных привычек</c:v>
                </c:pt>
                <c:pt idx="1">
                  <c:v>незначительное проявление вредных привычек</c:v>
                </c:pt>
                <c:pt idx="2">
                  <c:v>умеренное проявление вредных привычек</c:v>
                </c:pt>
                <c:pt idx="3">
                  <c:v>существенное проявление вредных привычек</c:v>
                </c:pt>
              </c:strCache>
            </c:strRef>
          </c:cat>
          <c:val>
            <c:numRef>
              <c:f>результаты!$N$21:$N$24</c:f>
              <c:numCache>
                <c:formatCode>0%</c:formatCode>
                <c:ptCount val="4"/>
                <c:pt idx="0">
                  <c:v>0.70760233918128657</c:v>
                </c:pt>
                <c:pt idx="1">
                  <c:v>0.19298245614035087</c:v>
                </c:pt>
                <c:pt idx="2">
                  <c:v>7.6023391812865493E-2</c:v>
                </c:pt>
                <c:pt idx="3">
                  <c:v>2.3391812865497075E-2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25166797900262466"/>
          <c:y val="0.78215290817321914"/>
          <c:w val="0.55848233409949899"/>
          <c:h val="0.21475292656464381"/>
        </c:manualLayout>
      </c:layout>
      <c:overlay val="0"/>
      <c:txPr>
        <a:bodyPr/>
        <a:lstStyle/>
        <a:p>
          <a:pPr rtl="0"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737095363079616E-3"/>
          <c:y val="0"/>
          <c:w val="0.80403455818022751"/>
          <c:h val="0.82870370370370372"/>
        </c:manualLayout>
      </c:layout>
      <c:pie3DChart>
        <c:varyColors val="1"/>
        <c:ser>
          <c:idx val="0"/>
          <c:order val="0"/>
          <c:tx>
            <c:strRef>
              <c:f>результаты!$N$27:$N$30</c:f>
              <c:strCache>
                <c:ptCount val="1"/>
                <c:pt idx="0">
                  <c:v>25% 67% 7% 1%</c:v>
                </c:pt>
              </c:strCache>
            </c:strRef>
          </c:tx>
          <c:explosion val="25"/>
          <c:dPt>
            <c:idx val="0"/>
            <c:bubble3D val="0"/>
            <c:explosion val="31"/>
          </c:dPt>
          <c:dPt>
            <c:idx val="1"/>
            <c:bubble3D val="0"/>
            <c:explosion val="7"/>
          </c:dPt>
          <c:dLbls>
            <c:dLbl>
              <c:idx val="0"/>
              <c:layout>
                <c:manualLayout>
                  <c:x val="-0.12424496937882765"/>
                  <c:y val="-0.131920627185445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47458442694663"/>
                  <c:y val="2.1115357323005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0463692038495188E-2"/>
                  <c:y val="5.9473526721211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66447944006999E-3"/>
                  <c:y val="2.9398035343301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результаты!$O$27:$O$30</c:f>
              <c:strCache>
                <c:ptCount val="4"/>
                <c:pt idx="0">
                  <c:v>негативное отношение к вредным привычкам</c:v>
                </c:pt>
                <c:pt idx="1">
                  <c:v>нейтральное отношение к вредным привычкам</c:v>
                </c:pt>
                <c:pt idx="2">
                  <c:v>умеренно-позитивное отношение к вредным привычкам</c:v>
                </c:pt>
                <c:pt idx="3">
                  <c:v>позитивное отношение к вредным привычкам</c:v>
                </c:pt>
              </c:strCache>
            </c:strRef>
          </c:cat>
          <c:val>
            <c:numRef>
              <c:f>результаты!$N$27:$N$30</c:f>
              <c:numCache>
                <c:formatCode>0%</c:formatCode>
                <c:ptCount val="4"/>
                <c:pt idx="0">
                  <c:v>0.24561403508771928</c:v>
                </c:pt>
                <c:pt idx="1">
                  <c:v>0.67251461988304095</c:v>
                </c:pt>
                <c:pt idx="2">
                  <c:v>7.0175438596491224E-2</c:v>
                </c:pt>
                <c:pt idx="3">
                  <c:v>1.1695906432748537E-2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"/>
          <c:y val="0.770825098273767"/>
          <c:w val="0.80237418639149383"/>
          <c:h val="0.22608074001951906"/>
        </c:manualLayout>
      </c:layout>
      <c:overlay val="0"/>
      <c:txPr>
        <a:bodyPr/>
        <a:lstStyle/>
        <a:p>
          <a:pPr rtl="0"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9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737095363079616E-3"/>
          <c:y val="0"/>
          <c:w val="0.73990032252308668"/>
          <c:h val="0.76188282602746038"/>
        </c:manualLayout>
      </c:layout>
      <c:pie3DChart>
        <c:varyColors val="1"/>
        <c:ser>
          <c:idx val="0"/>
          <c:order val="0"/>
          <c:tx>
            <c:strRef>
              <c:f>'8А'!$D$12:$D$15</c:f>
              <c:strCache>
                <c:ptCount val="1"/>
                <c:pt idx="0">
                  <c:v>27% 64% 9% 0%</c:v>
                </c:pt>
              </c:strCache>
            </c:strRef>
          </c:tx>
          <c:explosion val="17"/>
          <c:dPt>
            <c:idx val="0"/>
            <c:bubble3D val="0"/>
            <c:explosion val="6"/>
          </c:dPt>
          <c:dPt>
            <c:idx val="1"/>
            <c:bubble3D val="0"/>
            <c:explosion val="5"/>
          </c:dPt>
          <c:dLbls>
            <c:dLbl>
              <c:idx val="0"/>
              <c:layout>
                <c:manualLayout>
                  <c:x val="-0.1039339457567804"/>
                  <c:y val="-0.196449037620297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756867891513561"/>
                  <c:y val="6.368657042869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1574803149606301E-2"/>
                  <c:y val="2.5060513269174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9441163604549412E-3"/>
                  <c:y val="-6.9149168853893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результаты!$O$14:$O$17</c:f>
              <c:strCache>
                <c:ptCount val="4"/>
                <c:pt idx="0">
                  <c:v>высокая культура ЗОЖ</c:v>
                </c:pt>
                <c:pt idx="1">
                  <c:v>достаточная культура ЗОЖ</c:v>
                </c:pt>
                <c:pt idx="2">
                  <c:v>удовлетворительная культура ЗОЖ</c:v>
                </c:pt>
                <c:pt idx="3">
                  <c:v>низкая культура ЗОЖ</c:v>
                </c:pt>
              </c:strCache>
            </c:strRef>
          </c:cat>
          <c:val>
            <c:numRef>
              <c:f>'8А'!$D$12:$D$15</c:f>
              <c:numCache>
                <c:formatCode>0%</c:formatCode>
                <c:ptCount val="4"/>
                <c:pt idx="0">
                  <c:v>0.27272727272727271</c:v>
                </c:pt>
                <c:pt idx="1">
                  <c:v>0.63636363636363635</c:v>
                </c:pt>
                <c:pt idx="2">
                  <c:v>9.0909090909090912E-2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6555686789151374"/>
          <c:y val="0.70778179118309348"/>
          <c:w val="0.53166535433070861"/>
          <c:h val="0.24180544980097063"/>
        </c:manualLayout>
      </c:layout>
      <c:overlay val="0"/>
      <c:txPr>
        <a:bodyPr/>
        <a:lstStyle/>
        <a:p>
          <a:pPr rtl="0"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1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730147103705061E-2"/>
          <c:y val="0"/>
          <c:w val="0.76372459256546421"/>
          <c:h val="0.78742580611610535"/>
        </c:manualLayout>
      </c:layout>
      <c:pie3DChart>
        <c:varyColors val="1"/>
        <c:ser>
          <c:idx val="0"/>
          <c:order val="0"/>
          <c:tx>
            <c:strRef>
              <c:f>'8А'!$D$19:$D$22</c:f>
              <c:strCache>
                <c:ptCount val="1"/>
                <c:pt idx="0">
                  <c:v>55% 27% 14% 5%</c:v>
                </c:pt>
              </c:strCache>
            </c:strRef>
          </c:tx>
          <c:explosion val="10"/>
          <c:dLbls>
            <c:dLbl>
              <c:idx val="0"/>
              <c:layout>
                <c:manualLayout>
                  <c:x val="0.14080668986144174"/>
                  <c:y val="-6.1497453005290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4254751876945615"/>
                  <c:y val="6.9268444248207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1671684062747971"/>
                  <c:y val="-0.138577444174618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0094610266739913E-2"/>
                  <c:y val="-0.1464099230586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результаты!$O$21:$O$24</c:f>
              <c:strCache>
                <c:ptCount val="4"/>
                <c:pt idx="0">
                  <c:v>отсутствие вредных привычек</c:v>
                </c:pt>
                <c:pt idx="1">
                  <c:v>незначительное проявление вредных привычек</c:v>
                </c:pt>
                <c:pt idx="2">
                  <c:v>умеренное проявление вредных привычек</c:v>
                </c:pt>
                <c:pt idx="3">
                  <c:v>существенное проявление вредных привычек</c:v>
                </c:pt>
              </c:strCache>
            </c:strRef>
          </c:cat>
          <c:val>
            <c:numRef>
              <c:f>'8А'!$D$19:$D$22</c:f>
              <c:numCache>
                <c:formatCode>0%</c:formatCode>
                <c:ptCount val="4"/>
                <c:pt idx="0">
                  <c:v>0.54545454545454541</c:v>
                </c:pt>
                <c:pt idx="1">
                  <c:v>0.27272727272727271</c:v>
                </c:pt>
                <c:pt idx="2">
                  <c:v>0.13636363636363635</c:v>
                </c:pt>
                <c:pt idx="3">
                  <c:v>4.5454545454545456E-2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"/>
          <c:y val="0.77883843958757493"/>
          <c:w val="0.99981785997680528"/>
          <c:h val="0.20976018184642808"/>
        </c:manualLayout>
      </c:layout>
      <c:overlay val="0"/>
      <c:txPr>
        <a:bodyPr/>
        <a:lstStyle/>
        <a:p>
          <a:pPr rtl="0"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7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73709536307962E-3"/>
          <c:y val="0"/>
          <c:w val="0.73422035257108509"/>
          <c:h val="0.75641463491762329"/>
        </c:manualLayout>
      </c:layout>
      <c:pie3DChart>
        <c:varyColors val="1"/>
        <c:ser>
          <c:idx val="0"/>
          <c:order val="0"/>
          <c:tx>
            <c:strRef>
              <c:f>'8А'!$D$25:$D$28</c:f>
              <c:strCache>
                <c:ptCount val="1"/>
                <c:pt idx="0">
                  <c:v>36% 59% 0% 5%</c:v>
                </c:pt>
              </c:strCache>
            </c:strRef>
          </c:tx>
          <c:explosion val="8"/>
          <c:dPt>
            <c:idx val="0"/>
            <c:bubble3D val="0"/>
          </c:dPt>
          <c:dLbls>
            <c:dLbl>
              <c:idx val="0"/>
              <c:layout>
                <c:manualLayout>
                  <c:x val="-0.12424496937882766"/>
                  <c:y val="-0.131920627185445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474584426946641"/>
                  <c:y val="2.1115357323005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9396812394886589E-2"/>
                  <c:y val="-1.6831736394396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664479440069999E-3"/>
                  <c:y val="2.9398035343301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результаты!$O$27:$O$30</c:f>
              <c:strCache>
                <c:ptCount val="4"/>
                <c:pt idx="0">
                  <c:v>негативное отношение к вредным привычкам</c:v>
                </c:pt>
                <c:pt idx="1">
                  <c:v>нейтральное отношение к вредным привычкам</c:v>
                </c:pt>
                <c:pt idx="2">
                  <c:v>умеренно-позитивное отношение к вредным привычкам</c:v>
                </c:pt>
                <c:pt idx="3">
                  <c:v>позитивное отношение к вредным привычкам</c:v>
                </c:pt>
              </c:strCache>
            </c:strRef>
          </c:cat>
          <c:val>
            <c:numRef>
              <c:f>'8А'!$D$25:$D$28</c:f>
              <c:numCache>
                <c:formatCode>0%</c:formatCode>
                <c:ptCount val="4"/>
                <c:pt idx="0">
                  <c:v>0.36363636363636365</c:v>
                </c:pt>
                <c:pt idx="1">
                  <c:v>0.59090909090909094</c:v>
                </c:pt>
                <c:pt idx="2">
                  <c:v>0</c:v>
                </c:pt>
                <c:pt idx="3">
                  <c:v>4.5454545454545456E-2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4.8890201224846934E-2"/>
          <c:y val="0.72068678915135531"/>
          <c:w val="0.94833202099737512"/>
          <c:h val="0.27621901428988077"/>
        </c:manualLayout>
      </c:layout>
      <c:overlay val="0"/>
      <c:txPr>
        <a:bodyPr/>
        <a:lstStyle/>
        <a:p>
          <a:pPr rtl="0"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3F7B-C2FC-442D-8E7C-92BF76F035C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009D-A6FE-4684-ACCE-73D4BE22D7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3F7B-C2FC-442D-8E7C-92BF76F035C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009D-A6FE-4684-ACCE-73D4BE22D7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3F7B-C2FC-442D-8E7C-92BF76F035C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009D-A6FE-4684-ACCE-73D4BE22D70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3F7B-C2FC-442D-8E7C-92BF76F035C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009D-A6FE-4684-ACCE-73D4BE22D70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3F7B-C2FC-442D-8E7C-92BF76F035C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009D-A6FE-4684-ACCE-73D4BE22D7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3F7B-C2FC-442D-8E7C-92BF76F035C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009D-A6FE-4684-ACCE-73D4BE22D70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3F7B-C2FC-442D-8E7C-92BF76F035C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009D-A6FE-4684-ACCE-73D4BE22D7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3F7B-C2FC-442D-8E7C-92BF76F035C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009D-A6FE-4684-ACCE-73D4BE22D7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3F7B-C2FC-442D-8E7C-92BF76F035C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009D-A6FE-4684-ACCE-73D4BE22D7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3F7B-C2FC-442D-8E7C-92BF76F035C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009D-A6FE-4684-ACCE-73D4BE22D70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3F7B-C2FC-442D-8E7C-92BF76F035C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009D-A6FE-4684-ACCE-73D4BE22D70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F4C3F7B-C2FC-442D-8E7C-92BF76F035C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5A1009D-A6FE-4684-ACCE-73D4BE22D70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780108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Социально-психологическое тестирование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7360" y="2924944"/>
            <a:ext cx="6400800" cy="1944215"/>
          </a:xfrm>
        </p:spPr>
        <p:txBody>
          <a:bodyPr>
            <a:normAutofit/>
          </a:bodyPr>
          <a:lstStyle/>
          <a:p>
            <a:r>
              <a:rPr lang="ru-RU" sz="4800" b="1" dirty="0"/>
              <a:t>«Отношение к </a:t>
            </a:r>
            <a:endParaRPr lang="ru-RU" sz="4800" b="1" dirty="0" smtClean="0"/>
          </a:p>
          <a:p>
            <a:r>
              <a:rPr lang="ru-RU" sz="4800" b="1" dirty="0" smtClean="0"/>
              <a:t>вредным </a:t>
            </a:r>
            <a:r>
              <a:rPr lang="ru-RU" sz="4800" b="1" dirty="0"/>
              <a:t>привычкам»</a:t>
            </a:r>
            <a:endParaRPr lang="ru-RU" sz="4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4581128"/>
            <a:ext cx="7772400" cy="17801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МБОУ «Школа-гимназия №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» </a:t>
            </a:r>
            <a:r>
              <a:rPr lang="ru-RU" sz="4000" b="1" i="1" dirty="0" err="1" smtClean="0">
                <a:solidFill>
                  <a:schemeClr val="tx2">
                    <a:lumMod val="75000"/>
                  </a:schemeClr>
                </a:solidFill>
              </a:rPr>
              <a:t>Судакского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 городского округа</a:t>
            </a:r>
            <a:r>
              <a:rPr lang="ru-RU" sz="4000" b="1" i="1" dirty="0" smtClean="0"/>
              <a:t> 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1735228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89986" y="980728"/>
            <a:ext cx="12961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8Б</a:t>
            </a:r>
            <a:endParaRPr lang="ru-RU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0275546"/>
              </p:ext>
            </p:extLst>
          </p:nvPr>
        </p:nvGraphicFramePr>
        <p:xfrm>
          <a:off x="-108520" y="620688"/>
          <a:ext cx="519465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5686837"/>
              </p:ext>
            </p:extLst>
          </p:nvPr>
        </p:nvGraphicFramePr>
        <p:xfrm>
          <a:off x="4932040" y="1340768"/>
          <a:ext cx="482453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9730774"/>
              </p:ext>
            </p:extLst>
          </p:nvPr>
        </p:nvGraphicFramePr>
        <p:xfrm>
          <a:off x="179512" y="3429000"/>
          <a:ext cx="5112568" cy="3184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3910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89986" y="980728"/>
            <a:ext cx="12961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8В</a:t>
            </a:r>
            <a:endParaRPr lang="ru-RU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7688307"/>
              </p:ext>
            </p:extLst>
          </p:nvPr>
        </p:nvGraphicFramePr>
        <p:xfrm>
          <a:off x="2636" y="809456"/>
          <a:ext cx="5083494" cy="290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309218"/>
              </p:ext>
            </p:extLst>
          </p:nvPr>
        </p:nvGraphicFramePr>
        <p:xfrm>
          <a:off x="5110133" y="1580892"/>
          <a:ext cx="4095750" cy="3301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209697"/>
              </p:ext>
            </p:extLst>
          </p:nvPr>
        </p:nvGraphicFramePr>
        <p:xfrm>
          <a:off x="1259632" y="3356991"/>
          <a:ext cx="5688632" cy="3468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70553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89986" y="980728"/>
            <a:ext cx="12961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9</a:t>
            </a:r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endParaRPr lang="ru-RU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6339041"/>
              </p:ext>
            </p:extLst>
          </p:nvPr>
        </p:nvGraphicFramePr>
        <p:xfrm>
          <a:off x="0" y="764704"/>
          <a:ext cx="493204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9005888"/>
              </p:ext>
            </p:extLst>
          </p:nvPr>
        </p:nvGraphicFramePr>
        <p:xfrm>
          <a:off x="5119464" y="1641151"/>
          <a:ext cx="4680520" cy="3444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9947556"/>
              </p:ext>
            </p:extLst>
          </p:nvPr>
        </p:nvGraphicFramePr>
        <p:xfrm>
          <a:off x="827584" y="3573016"/>
          <a:ext cx="5544616" cy="316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28368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89986" y="980728"/>
            <a:ext cx="12961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9</a:t>
            </a:r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</a:t>
            </a:r>
            <a:endParaRPr lang="ru-RU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8859567"/>
              </p:ext>
            </p:extLst>
          </p:nvPr>
        </p:nvGraphicFramePr>
        <p:xfrm>
          <a:off x="107504" y="764704"/>
          <a:ext cx="4572000" cy="2984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952303"/>
              </p:ext>
            </p:extLst>
          </p:nvPr>
        </p:nvGraphicFramePr>
        <p:xfrm>
          <a:off x="5086130" y="1556792"/>
          <a:ext cx="4311774" cy="3442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4771676"/>
              </p:ext>
            </p:extLst>
          </p:nvPr>
        </p:nvGraphicFramePr>
        <p:xfrm>
          <a:off x="1259632" y="3429000"/>
          <a:ext cx="4608512" cy="3306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88702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91880" y="980728"/>
            <a:ext cx="187220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10</a:t>
            </a:r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endParaRPr lang="ru-RU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9236396"/>
              </p:ext>
            </p:extLst>
          </p:nvPr>
        </p:nvGraphicFramePr>
        <p:xfrm>
          <a:off x="251520" y="764704"/>
          <a:ext cx="446449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4005399"/>
              </p:ext>
            </p:extLst>
          </p:nvPr>
        </p:nvGraphicFramePr>
        <p:xfrm>
          <a:off x="5076056" y="1556792"/>
          <a:ext cx="439248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1050332"/>
              </p:ext>
            </p:extLst>
          </p:nvPr>
        </p:nvGraphicFramePr>
        <p:xfrm>
          <a:off x="755576" y="3573016"/>
          <a:ext cx="4392488" cy="316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35252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91880" y="980728"/>
            <a:ext cx="187220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10</a:t>
            </a:r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</a:t>
            </a:r>
            <a:endParaRPr lang="ru-RU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4889717"/>
              </p:ext>
            </p:extLst>
          </p:nvPr>
        </p:nvGraphicFramePr>
        <p:xfrm>
          <a:off x="0" y="764704"/>
          <a:ext cx="471601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349526"/>
              </p:ext>
            </p:extLst>
          </p:nvPr>
        </p:nvGraphicFramePr>
        <p:xfrm>
          <a:off x="5220072" y="1412776"/>
          <a:ext cx="453650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1917721"/>
              </p:ext>
            </p:extLst>
          </p:nvPr>
        </p:nvGraphicFramePr>
        <p:xfrm>
          <a:off x="251520" y="3645024"/>
          <a:ext cx="5256583" cy="317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18469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91880" y="980728"/>
            <a:ext cx="187220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10</a:t>
            </a:r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</a:t>
            </a:r>
            <a:endParaRPr lang="ru-RU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199781"/>
              </p:ext>
            </p:extLst>
          </p:nvPr>
        </p:nvGraphicFramePr>
        <p:xfrm>
          <a:off x="-396552" y="836712"/>
          <a:ext cx="5076056" cy="288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2950049"/>
              </p:ext>
            </p:extLst>
          </p:nvPr>
        </p:nvGraphicFramePr>
        <p:xfrm>
          <a:off x="5023030" y="1556792"/>
          <a:ext cx="4805554" cy="3181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4534173"/>
              </p:ext>
            </p:extLst>
          </p:nvPr>
        </p:nvGraphicFramePr>
        <p:xfrm>
          <a:off x="251520" y="3356992"/>
          <a:ext cx="475252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222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91880" y="980728"/>
            <a:ext cx="187220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11</a:t>
            </a:r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endParaRPr lang="ru-RU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8590287"/>
              </p:ext>
            </p:extLst>
          </p:nvPr>
        </p:nvGraphicFramePr>
        <p:xfrm>
          <a:off x="24542" y="836712"/>
          <a:ext cx="483548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6233062"/>
              </p:ext>
            </p:extLst>
          </p:nvPr>
        </p:nvGraphicFramePr>
        <p:xfrm>
          <a:off x="4932040" y="1916832"/>
          <a:ext cx="409575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7995636"/>
              </p:ext>
            </p:extLst>
          </p:nvPr>
        </p:nvGraphicFramePr>
        <p:xfrm>
          <a:off x="539552" y="3573016"/>
          <a:ext cx="4392488" cy="3090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91593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91880" y="980728"/>
            <a:ext cx="187220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11</a:t>
            </a:r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</a:t>
            </a:r>
            <a:endParaRPr lang="ru-RU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6472773"/>
              </p:ext>
            </p:extLst>
          </p:nvPr>
        </p:nvGraphicFramePr>
        <p:xfrm>
          <a:off x="107504" y="966597"/>
          <a:ext cx="475252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6844235"/>
              </p:ext>
            </p:extLst>
          </p:nvPr>
        </p:nvGraphicFramePr>
        <p:xfrm>
          <a:off x="4788024" y="1628800"/>
          <a:ext cx="4095750" cy="3181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140319"/>
              </p:ext>
            </p:extLst>
          </p:nvPr>
        </p:nvGraphicFramePr>
        <p:xfrm>
          <a:off x="341760" y="3573016"/>
          <a:ext cx="4374256" cy="3090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15565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Количество обучаемых, принявших участие в анкетировании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513561"/>
              </p:ext>
            </p:extLst>
          </p:nvPr>
        </p:nvGraphicFramePr>
        <p:xfrm>
          <a:off x="323523" y="3090747"/>
          <a:ext cx="8568956" cy="2714517"/>
        </p:xfrm>
        <a:graphic>
          <a:graphicData uri="http://schemas.openxmlformats.org/drawingml/2006/table">
            <a:tbl>
              <a:tblPr/>
              <a:tblGrid>
                <a:gridCol w="1033508"/>
                <a:gridCol w="627954"/>
                <a:gridCol w="627954"/>
                <a:gridCol w="627954"/>
                <a:gridCol w="627954"/>
                <a:gridCol w="627954"/>
                <a:gridCol w="627954"/>
                <a:gridCol w="627954"/>
                <a:gridCol w="627954"/>
                <a:gridCol w="627954"/>
                <a:gridCol w="627954"/>
                <a:gridCol w="627954"/>
                <a:gridCol w="627954"/>
              </a:tblGrid>
              <a:tr h="453212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8А</a:t>
                      </a: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8Б</a:t>
                      </a: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8В</a:t>
                      </a: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9А</a:t>
                      </a: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9Б</a:t>
                      </a: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10А</a:t>
                      </a: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10Б</a:t>
                      </a: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10В</a:t>
                      </a: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11А</a:t>
                      </a: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11Б</a:t>
                      </a: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11В</a:t>
                      </a: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ИТОГО:</a:t>
                      </a: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</a:t>
                      </a: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Ж</a:t>
                      </a: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всего:</a:t>
                      </a: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45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 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классе:</a:t>
                      </a: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212">
                <a:tc>
                  <a:txBody>
                    <a:bodyPr/>
                    <a:lstStyle/>
                    <a:p>
                      <a:pPr algn="l" fontAlgn="b"/>
                      <a:endParaRPr lang="ru-RU" sz="18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483" marR="8483" marT="8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826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764704"/>
            <a:ext cx="8784976" cy="7207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Шкала 1. Культура ЗОЖ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4912815"/>
              </p:ext>
            </p:extLst>
          </p:nvPr>
        </p:nvGraphicFramePr>
        <p:xfrm>
          <a:off x="683568" y="1556792"/>
          <a:ext cx="813690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4552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79512" y="836712"/>
            <a:ext cx="878497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Шкала 2. Проявление вредных привычек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956637"/>
              </p:ext>
            </p:extLst>
          </p:nvPr>
        </p:nvGraphicFramePr>
        <p:xfrm>
          <a:off x="323528" y="1700808"/>
          <a:ext cx="83529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9264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764704"/>
            <a:ext cx="8784976" cy="7207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Шкала 3. Отношение к вредным привычкам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0854745"/>
              </p:ext>
            </p:extLst>
          </p:nvPr>
        </p:nvGraphicFramePr>
        <p:xfrm>
          <a:off x="467544" y="1628800"/>
          <a:ext cx="820891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1042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698249"/>
              </p:ext>
            </p:extLst>
          </p:nvPr>
        </p:nvGraphicFramePr>
        <p:xfrm>
          <a:off x="395536" y="836712"/>
          <a:ext cx="8424936" cy="589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447463" y="404664"/>
            <a:ext cx="8229600" cy="72008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Культура ЗОЖ в отношении вредных привычек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964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495402"/>
              </p:ext>
            </p:extLst>
          </p:nvPr>
        </p:nvGraphicFramePr>
        <p:xfrm>
          <a:off x="-83110" y="476672"/>
          <a:ext cx="9911694" cy="5991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574035" y="332656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Проявление вредных привычек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33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404664"/>
            <a:ext cx="8229600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smtClean="0">
                <a:solidFill>
                  <a:schemeClr val="tx2">
                    <a:lumMod val="75000"/>
                  </a:schemeClr>
                </a:solidFill>
              </a:rPr>
              <a:t>Шкала 3. Отношение к вредным привычкам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149848"/>
              </p:ext>
            </p:extLst>
          </p:nvPr>
        </p:nvGraphicFramePr>
        <p:xfrm>
          <a:off x="-28465" y="548680"/>
          <a:ext cx="9310221" cy="6079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7633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946829"/>
              </p:ext>
            </p:extLst>
          </p:nvPr>
        </p:nvGraphicFramePr>
        <p:xfrm>
          <a:off x="107504" y="764704"/>
          <a:ext cx="475252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8401418"/>
              </p:ext>
            </p:extLst>
          </p:nvPr>
        </p:nvGraphicFramePr>
        <p:xfrm>
          <a:off x="5076056" y="1628800"/>
          <a:ext cx="409575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4031263"/>
              </p:ext>
            </p:extLst>
          </p:nvPr>
        </p:nvGraphicFramePr>
        <p:xfrm>
          <a:off x="683568" y="3573016"/>
          <a:ext cx="4590280" cy="316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789986" y="980728"/>
            <a:ext cx="12961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8А</a:t>
            </a:r>
            <a:endParaRPr lang="ru-RU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41865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300</TotalTime>
  <Words>365</Words>
  <Application>Microsoft Office PowerPoint</Application>
  <PresentationFormat>Экран (4:3)</PresentationFormat>
  <Paragraphs>182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Социально-психологическое тестирование</vt:lpstr>
      <vt:lpstr>Количество обучаемых, принявших участие в анкетировании </vt:lpstr>
      <vt:lpstr>Шкала 1. Культура ЗОЖ</vt:lpstr>
      <vt:lpstr>Презентация PowerPoint</vt:lpstr>
      <vt:lpstr>Шкала 3. Отношение к вредным привычкам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Социально-психологическое тестирование</dc:title>
  <dc:creator>Алена</dc:creator>
  <cp:lastModifiedBy>Алена</cp:lastModifiedBy>
  <cp:revision>27</cp:revision>
  <cp:lastPrinted>2017-12-27T09:09:09Z</cp:lastPrinted>
  <dcterms:created xsi:type="dcterms:W3CDTF">2016-12-23T08:56:32Z</dcterms:created>
  <dcterms:modified xsi:type="dcterms:W3CDTF">2017-12-27T09:09:52Z</dcterms:modified>
</cp:coreProperties>
</file>